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5" r:id="rId2"/>
  </p:sldMasterIdLst>
  <p:notesMasterIdLst>
    <p:notesMasterId r:id="rId22"/>
  </p:notesMasterIdLst>
  <p:handoutMasterIdLst>
    <p:handoutMasterId r:id="rId23"/>
  </p:handoutMasterIdLst>
  <p:sldIdLst>
    <p:sldId id="272" r:id="rId3"/>
    <p:sldId id="446" r:id="rId4"/>
    <p:sldId id="2036" r:id="rId5"/>
    <p:sldId id="2050" r:id="rId6"/>
    <p:sldId id="1908" r:id="rId7"/>
    <p:sldId id="2051" r:id="rId8"/>
    <p:sldId id="2049" r:id="rId9"/>
    <p:sldId id="2024" r:id="rId10"/>
    <p:sldId id="2025" r:id="rId11"/>
    <p:sldId id="2052" r:id="rId12"/>
    <p:sldId id="2057" r:id="rId13"/>
    <p:sldId id="2055" r:id="rId14"/>
    <p:sldId id="2058" r:id="rId15"/>
    <p:sldId id="2059" r:id="rId16"/>
    <p:sldId id="2053" r:id="rId17"/>
    <p:sldId id="2054" r:id="rId18"/>
    <p:sldId id="2031" r:id="rId19"/>
    <p:sldId id="2056" r:id="rId20"/>
    <p:sldId id="2015" r:id="rId21"/>
  </p:sldIdLst>
  <p:sldSz cx="12192000" cy="6858000"/>
  <p:notesSz cx="7104063" cy="10234613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7">
          <p15:clr>
            <a:srgbClr val="A4A3A4"/>
          </p15:clr>
        </p15:guide>
        <p15:guide id="2" orient="horz" pos="3733">
          <p15:clr>
            <a:srgbClr val="A4A3A4"/>
          </p15:clr>
        </p15:guide>
        <p15:guide id="3" pos="7490">
          <p15:clr>
            <a:srgbClr val="A4A3A4"/>
          </p15:clr>
        </p15:guide>
        <p15:guide id="4" pos="7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宁宇" initials="宁宇" lastIdx="1" clrIdx="0"/>
  <p:cmAuthor id="5" name="作者" initials="A" lastIdx="0" clrIdx="2"/>
  <p:cmAuthor id="6" name="添 蓝" initials="添蓝" lastIdx="1" clrIdx="3">
    <p:extLst>
      <p:ext uri="{19B8F6BF-5375-455C-9EA6-DF929625EA0E}">
        <p15:presenceInfo xmlns:p15="http://schemas.microsoft.com/office/powerpoint/2012/main" userId="047d056057493ed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000A"/>
    <a:srgbClr val="F2F2F2"/>
    <a:srgbClr val="578FD5"/>
    <a:srgbClr val="4F81BD"/>
    <a:srgbClr val="1F74AD"/>
    <a:srgbClr val="1F497D"/>
    <a:srgbClr val="FF0066"/>
    <a:srgbClr val="947045"/>
    <a:srgbClr val="9BBB59"/>
    <a:srgbClr val="4BAC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309" autoAdjust="0"/>
  </p:normalViewPr>
  <p:slideViewPr>
    <p:cSldViewPr snapToGrid="0">
      <p:cViewPr varScale="1">
        <p:scale>
          <a:sx n="87" d="100"/>
          <a:sy n="87" d="100"/>
        </p:scale>
        <p:origin x="528" y="72"/>
      </p:cViewPr>
      <p:guideLst>
        <p:guide orient="horz" pos="647"/>
        <p:guide orient="horz" pos="3733"/>
        <p:guide pos="7490"/>
        <p:guide pos="73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6" dt="2023-11-02T14:30:29.352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5B93E3-5C65-4E30-98E1-80BFE40ABC2D}" type="doc">
      <dgm:prSet loTypeId="urn:microsoft.com/office/officeart/2009/layout/CircleArrowProcess#1" loCatId="process" qsTypeId="urn:microsoft.com/office/officeart/2005/8/quickstyle/simple1#2" qsCatId="simple" csTypeId="urn:microsoft.com/office/officeart/2005/8/colors/accent1_2#2" csCatId="accent1" phldr="1"/>
      <dgm:spPr/>
      <dgm:t>
        <a:bodyPr/>
        <a:lstStyle/>
        <a:p>
          <a:endParaRPr lang="zh-CN" altLang="en-US"/>
        </a:p>
      </dgm:t>
    </dgm:pt>
    <dgm:pt modelId="{00BC627C-107C-467C-9001-2E2BD7BFA848}">
      <dgm:prSet phldrT="[文本]" custT="1"/>
      <dgm:spPr/>
      <dgm:t>
        <a:bodyPr/>
        <a:lstStyle/>
        <a:p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</a:rPr>
            <a:t>报表一键生成</a:t>
          </a:r>
        </a:p>
      </dgm:t>
    </dgm:pt>
    <dgm:pt modelId="{1A16C00C-D66A-4E6D-B333-8B0E3FCD8D98}" type="parTrans" cxnId="{D3A5D6B7-F7C9-4180-802C-438BB46217E5}">
      <dgm:prSet/>
      <dgm:spPr/>
      <dgm:t>
        <a:bodyPr/>
        <a:lstStyle/>
        <a:p>
          <a:endParaRPr lang="zh-CN" altLang="en-US" sz="2400">
            <a:latin typeface="微软雅黑" panose="020B0503020204020204" charset="-122"/>
            <a:ea typeface="微软雅黑" panose="020B0503020204020204" charset="-122"/>
          </a:endParaRPr>
        </a:p>
      </dgm:t>
    </dgm:pt>
    <dgm:pt modelId="{F79885C4-8258-41F5-83F1-46D3B0B028D0}" type="sibTrans" cxnId="{D3A5D6B7-F7C9-4180-802C-438BB46217E5}">
      <dgm:prSet/>
      <dgm:spPr/>
      <dgm:t>
        <a:bodyPr/>
        <a:lstStyle/>
        <a:p>
          <a:endParaRPr lang="zh-CN" altLang="en-US" sz="2400">
            <a:latin typeface="微软雅黑" panose="020B0503020204020204" charset="-122"/>
            <a:ea typeface="微软雅黑" panose="020B0503020204020204" charset="-122"/>
          </a:endParaRPr>
        </a:p>
      </dgm:t>
    </dgm:pt>
    <dgm:pt modelId="{12A42037-E525-432A-907C-4E46CA96AB91}">
      <dgm:prSet phldrT="[文本]" custT="1"/>
      <dgm:spPr/>
      <dgm:t>
        <a:bodyPr/>
        <a:lstStyle/>
        <a:p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</a:rPr>
            <a:t>数据可下载分享</a:t>
          </a:r>
        </a:p>
      </dgm:t>
    </dgm:pt>
    <dgm:pt modelId="{87203703-CA87-434C-9004-E62F45765DA9}" type="parTrans" cxnId="{FE0BECC2-3DD4-4FDD-8F33-18873CCBA344}">
      <dgm:prSet/>
      <dgm:spPr/>
      <dgm:t>
        <a:bodyPr/>
        <a:lstStyle/>
        <a:p>
          <a:endParaRPr lang="zh-CN" altLang="en-US" sz="2400">
            <a:latin typeface="微软雅黑" panose="020B0503020204020204" charset="-122"/>
            <a:ea typeface="微软雅黑" panose="020B0503020204020204" charset="-122"/>
          </a:endParaRPr>
        </a:p>
      </dgm:t>
    </dgm:pt>
    <dgm:pt modelId="{44CBB60F-ECA4-4FA1-813A-9A3DB0278925}" type="sibTrans" cxnId="{FE0BECC2-3DD4-4FDD-8F33-18873CCBA344}">
      <dgm:prSet/>
      <dgm:spPr/>
      <dgm:t>
        <a:bodyPr/>
        <a:lstStyle/>
        <a:p>
          <a:endParaRPr lang="zh-CN" altLang="en-US" sz="2400">
            <a:latin typeface="微软雅黑" panose="020B0503020204020204" charset="-122"/>
            <a:ea typeface="微软雅黑" panose="020B0503020204020204" charset="-122"/>
          </a:endParaRPr>
        </a:p>
      </dgm:t>
    </dgm:pt>
    <dgm:pt modelId="{1948203B-6013-4A47-A7F8-D12598E3ACD9}">
      <dgm:prSet phldrT="[文本]" custT="1"/>
      <dgm:spPr/>
      <dgm:t>
        <a:bodyPr/>
        <a:lstStyle/>
        <a:p>
          <a:r>
            <a:rPr lang="zh-CN" altLang="en-US" sz="2000" dirty="0">
              <a:latin typeface="微软雅黑" panose="020B0503020204020204" charset="-122"/>
              <a:ea typeface="微软雅黑" panose="020B0503020204020204" charset="-122"/>
            </a:rPr>
            <a:t>软件可扩展性强</a:t>
          </a:r>
        </a:p>
      </dgm:t>
    </dgm:pt>
    <dgm:pt modelId="{6B48BD97-82FA-4BB3-AEB8-B296EC417154}" type="parTrans" cxnId="{B12B2336-6F39-4A0F-9A2A-F9422E42D74F}">
      <dgm:prSet/>
      <dgm:spPr/>
      <dgm:t>
        <a:bodyPr/>
        <a:lstStyle/>
        <a:p>
          <a:endParaRPr lang="zh-CN" altLang="en-US" sz="2400">
            <a:latin typeface="微软雅黑" panose="020B0503020204020204" charset="-122"/>
            <a:ea typeface="微软雅黑" panose="020B0503020204020204" charset="-122"/>
          </a:endParaRPr>
        </a:p>
      </dgm:t>
    </dgm:pt>
    <dgm:pt modelId="{71F853E6-3854-4467-B318-FEA50DF686C1}" type="sibTrans" cxnId="{B12B2336-6F39-4A0F-9A2A-F9422E42D74F}">
      <dgm:prSet/>
      <dgm:spPr/>
      <dgm:t>
        <a:bodyPr/>
        <a:lstStyle/>
        <a:p>
          <a:endParaRPr lang="zh-CN" altLang="en-US" sz="2400">
            <a:latin typeface="微软雅黑" panose="020B0503020204020204" charset="-122"/>
            <a:ea typeface="微软雅黑" panose="020B0503020204020204" charset="-122"/>
          </a:endParaRPr>
        </a:p>
      </dgm:t>
    </dgm:pt>
    <dgm:pt modelId="{F49B554F-0A9A-4A15-98EE-26C28B4AED2D}" type="pres">
      <dgm:prSet presAssocID="{F55B93E3-5C65-4E30-98E1-80BFE40ABC2D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CB8FAD9A-53FB-4155-B2A7-AA838B9285FA}" type="pres">
      <dgm:prSet presAssocID="{00BC627C-107C-467C-9001-2E2BD7BFA848}" presName="Accent1" presStyleCnt="0"/>
      <dgm:spPr/>
    </dgm:pt>
    <dgm:pt modelId="{65202114-47D0-4F8A-9A2C-7C50E30B0EEF}" type="pres">
      <dgm:prSet presAssocID="{00BC627C-107C-467C-9001-2E2BD7BFA848}" presName="Accent" presStyleLbl="node1" presStyleIdx="0" presStyleCnt="3"/>
      <dgm:spPr/>
    </dgm:pt>
    <dgm:pt modelId="{7DAF0C9F-1D78-43A5-86D4-A50B1776F860}" type="pres">
      <dgm:prSet presAssocID="{00BC627C-107C-467C-9001-2E2BD7BFA848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B9349A93-D603-4AD9-A7CD-274C7B535522}" type="pres">
      <dgm:prSet presAssocID="{12A42037-E525-432A-907C-4E46CA96AB91}" presName="Accent2" presStyleCnt="0"/>
      <dgm:spPr/>
    </dgm:pt>
    <dgm:pt modelId="{B8E54CB2-1326-41A1-B620-D23DC7BF1E10}" type="pres">
      <dgm:prSet presAssocID="{12A42037-E525-432A-907C-4E46CA96AB91}" presName="Accent" presStyleLbl="node1" presStyleIdx="1" presStyleCnt="3"/>
      <dgm:spPr/>
    </dgm:pt>
    <dgm:pt modelId="{175DB05B-90A4-46DD-8BBD-22361BEE93C2}" type="pres">
      <dgm:prSet presAssocID="{12A42037-E525-432A-907C-4E46CA96AB91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ADAFEAD2-5366-4D6F-9366-1F5C9500B082}" type="pres">
      <dgm:prSet presAssocID="{1948203B-6013-4A47-A7F8-D12598E3ACD9}" presName="Accent3" presStyleCnt="0"/>
      <dgm:spPr/>
    </dgm:pt>
    <dgm:pt modelId="{0163F918-013B-496B-872E-45B7C4DED57C}" type="pres">
      <dgm:prSet presAssocID="{1948203B-6013-4A47-A7F8-D12598E3ACD9}" presName="Accent" presStyleLbl="node1" presStyleIdx="2" presStyleCnt="3"/>
      <dgm:spPr/>
    </dgm:pt>
    <dgm:pt modelId="{68E0C96C-BF14-4AFD-AB91-DB5A9113D264}" type="pres">
      <dgm:prSet presAssocID="{1948203B-6013-4A47-A7F8-D12598E3ACD9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87AC7507-AA5C-4CB9-A4FA-9BE94BAED6CB}" type="presOf" srcId="{F55B93E3-5C65-4E30-98E1-80BFE40ABC2D}" destId="{F49B554F-0A9A-4A15-98EE-26C28B4AED2D}" srcOrd="0" destOrd="0" presId="urn:microsoft.com/office/officeart/2009/layout/CircleArrowProcess#1"/>
    <dgm:cxn modelId="{3934A212-4525-4DE5-BF55-D3A4689AFD67}" type="presOf" srcId="{00BC627C-107C-467C-9001-2E2BD7BFA848}" destId="{7DAF0C9F-1D78-43A5-86D4-A50B1776F860}" srcOrd="0" destOrd="0" presId="urn:microsoft.com/office/officeart/2009/layout/CircleArrowProcess#1"/>
    <dgm:cxn modelId="{33BEB928-B50B-4010-B567-CFB46692CCE8}" type="presOf" srcId="{12A42037-E525-432A-907C-4E46CA96AB91}" destId="{175DB05B-90A4-46DD-8BBD-22361BEE93C2}" srcOrd="0" destOrd="0" presId="urn:microsoft.com/office/officeart/2009/layout/CircleArrowProcess#1"/>
    <dgm:cxn modelId="{B12B2336-6F39-4A0F-9A2A-F9422E42D74F}" srcId="{F55B93E3-5C65-4E30-98E1-80BFE40ABC2D}" destId="{1948203B-6013-4A47-A7F8-D12598E3ACD9}" srcOrd="2" destOrd="0" parTransId="{6B48BD97-82FA-4BB3-AEB8-B296EC417154}" sibTransId="{71F853E6-3854-4467-B318-FEA50DF686C1}"/>
    <dgm:cxn modelId="{D3A5D6B7-F7C9-4180-802C-438BB46217E5}" srcId="{F55B93E3-5C65-4E30-98E1-80BFE40ABC2D}" destId="{00BC627C-107C-467C-9001-2E2BD7BFA848}" srcOrd="0" destOrd="0" parTransId="{1A16C00C-D66A-4E6D-B333-8B0E3FCD8D98}" sibTransId="{F79885C4-8258-41F5-83F1-46D3B0B028D0}"/>
    <dgm:cxn modelId="{59AEDDBE-4D75-4D83-AA91-BEC06752181F}" type="presOf" srcId="{1948203B-6013-4A47-A7F8-D12598E3ACD9}" destId="{68E0C96C-BF14-4AFD-AB91-DB5A9113D264}" srcOrd="0" destOrd="0" presId="urn:microsoft.com/office/officeart/2009/layout/CircleArrowProcess#1"/>
    <dgm:cxn modelId="{FE0BECC2-3DD4-4FDD-8F33-18873CCBA344}" srcId="{F55B93E3-5C65-4E30-98E1-80BFE40ABC2D}" destId="{12A42037-E525-432A-907C-4E46CA96AB91}" srcOrd="1" destOrd="0" parTransId="{87203703-CA87-434C-9004-E62F45765DA9}" sibTransId="{44CBB60F-ECA4-4FA1-813A-9A3DB0278925}"/>
    <dgm:cxn modelId="{599888BC-A5E6-45AD-A8FF-0D6A40934ABE}" type="presParOf" srcId="{F49B554F-0A9A-4A15-98EE-26C28B4AED2D}" destId="{CB8FAD9A-53FB-4155-B2A7-AA838B9285FA}" srcOrd="0" destOrd="0" presId="urn:microsoft.com/office/officeart/2009/layout/CircleArrowProcess#1"/>
    <dgm:cxn modelId="{16B7BB76-7AEB-4868-A6D6-EB45C478B1EF}" type="presParOf" srcId="{CB8FAD9A-53FB-4155-B2A7-AA838B9285FA}" destId="{65202114-47D0-4F8A-9A2C-7C50E30B0EEF}" srcOrd="0" destOrd="0" presId="urn:microsoft.com/office/officeart/2009/layout/CircleArrowProcess#1"/>
    <dgm:cxn modelId="{E51FC5C6-6771-495E-8BE3-63F4B40A713B}" type="presParOf" srcId="{F49B554F-0A9A-4A15-98EE-26C28B4AED2D}" destId="{7DAF0C9F-1D78-43A5-86D4-A50B1776F860}" srcOrd="1" destOrd="0" presId="urn:microsoft.com/office/officeart/2009/layout/CircleArrowProcess#1"/>
    <dgm:cxn modelId="{D6B880C9-3DCD-4E3C-9500-0A56D6F6513E}" type="presParOf" srcId="{F49B554F-0A9A-4A15-98EE-26C28B4AED2D}" destId="{B9349A93-D603-4AD9-A7CD-274C7B535522}" srcOrd="2" destOrd="0" presId="urn:microsoft.com/office/officeart/2009/layout/CircleArrowProcess#1"/>
    <dgm:cxn modelId="{CBD87429-AE46-4C27-9F2A-D582B9F686DC}" type="presParOf" srcId="{B9349A93-D603-4AD9-A7CD-274C7B535522}" destId="{B8E54CB2-1326-41A1-B620-D23DC7BF1E10}" srcOrd="0" destOrd="0" presId="urn:microsoft.com/office/officeart/2009/layout/CircleArrowProcess#1"/>
    <dgm:cxn modelId="{32FFE7A4-A78B-4E3E-A8DE-DC25103CC35E}" type="presParOf" srcId="{F49B554F-0A9A-4A15-98EE-26C28B4AED2D}" destId="{175DB05B-90A4-46DD-8BBD-22361BEE93C2}" srcOrd="3" destOrd="0" presId="urn:microsoft.com/office/officeart/2009/layout/CircleArrowProcess#1"/>
    <dgm:cxn modelId="{2E56FC9C-1FF2-4DBA-9FDE-BE8DFEB2AA5F}" type="presParOf" srcId="{F49B554F-0A9A-4A15-98EE-26C28B4AED2D}" destId="{ADAFEAD2-5366-4D6F-9366-1F5C9500B082}" srcOrd="4" destOrd="0" presId="urn:microsoft.com/office/officeart/2009/layout/CircleArrowProcess#1"/>
    <dgm:cxn modelId="{CD29FFA0-677A-47ED-B373-5FE3F7ECA4D4}" type="presParOf" srcId="{ADAFEAD2-5366-4D6F-9366-1F5C9500B082}" destId="{0163F918-013B-496B-872E-45B7C4DED57C}" srcOrd="0" destOrd="0" presId="urn:microsoft.com/office/officeart/2009/layout/CircleArrowProcess#1"/>
    <dgm:cxn modelId="{FA61537F-9730-4061-8FFE-9D4EB24ADBAF}" type="presParOf" srcId="{F49B554F-0A9A-4A15-98EE-26C28B4AED2D}" destId="{68E0C96C-BF14-4AFD-AB91-DB5A9113D264}" srcOrd="5" destOrd="0" presId="urn:microsoft.com/office/officeart/2009/layout/CircleArrowProcess#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202114-47D0-4F8A-9A2C-7C50E30B0EEF}">
      <dsp:nvSpPr>
        <dsp:cNvPr id="0" name=""/>
        <dsp:cNvSpPr/>
      </dsp:nvSpPr>
      <dsp:spPr>
        <a:xfrm>
          <a:off x="2091742" y="0"/>
          <a:ext cx="1840884" cy="1841164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AF0C9F-1D78-43A5-86D4-A50B1776F860}">
      <dsp:nvSpPr>
        <dsp:cNvPr id="0" name=""/>
        <dsp:cNvSpPr/>
      </dsp:nvSpPr>
      <dsp:spPr bwMode="white">
        <a:xfrm>
          <a:off x="2498638" y="664716"/>
          <a:ext cx="1022944" cy="511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</a:rPr>
            <a:t>报表一键生成</a:t>
          </a:r>
        </a:p>
      </dsp:txBody>
      <dsp:txXfrm>
        <a:off x="2498638" y="664716"/>
        <a:ext cx="1022944" cy="511349"/>
      </dsp:txXfrm>
    </dsp:sp>
    <dsp:sp modelId="{B8E54CB2-1326-41A1-B620-D23DC7BF1E10}">
      <dsp:nvSpPr>
        <dsp:cNvPr id="0" name=""/>
        <dsp:cNvSpPr/>
      </dsp:nvSpPr>
      <dsp:spPr>
        <a:xfrm>
          <a:off x="1580443" y="1057885"/>
          <a:ext cx="1840884" cy="1841164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5DB05B-90A4-46DD-8BBD-22361BEE93C2}">
      <dsp:nvSpPr>
        <dsp:cNvPr id="0" name=""/>
        <dsp:cNvSpPr/>
      </dsp:nvSpPr>
      <dsp:spPr bwMode="white">
        <a:xfrm>
          <a:off x="1989413" y="1728721"/>
          <a:ext cx="1022944" cy="511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</a:rPr>
            <a:t>数据可下载分享</a:t>
          </a:r>
        </a:p>
      </dsp:txBody>
      <dsp:txXfrm>
        <a:off x="1989413" y="1728721"/>
        <a:ext cx="1022944" cy="511349"/>
      </dsp:txXfrm>
    </dsp:sp>
    <dsp:sp modelId="{0163F918-013B-496B-872E-45B7C4DED57C}">
      <dsp:nvSpPr>
        <dsp:cNvPr id="0" name=""/>
        <dsp:cNvSpPr/>
      </dsp:nvSpPr>
      <dsp:spPr>
        <a:xfrm>
          <a:off x="2222764" y="2242365"/>
          <a:ext cx="1581605" cy="1582239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0C96C-BF14-4AFD-AB91-DB5A9113D264}">
      <dsp:nvSpPr>
        <dsp:cNvPr id="0" name=""/>
        <dsp:cNvSpPr/>
      </dsp:nvSpPr>
      <dsp:spPr bwMode="white">
        <a:xfrm>
          <a:off x="2501058" y="2794256"/>
          <a:ext cx="1022944" cy="511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charset="-122"/>
              <a:ea typeface="微软雅黑" panose="020B0503020204020204" charset="-122"/>
            </a:rPr>
            <a:t>软件可扩展性强</a:t>
          </a:r>
        </a:p>
      </dsp:txBody>
      <dsp:txXfrm>
        <a:off x="2501058" y="2794256"/>
        <a:ext cx="1022944" cy="5113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#1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2023-11-02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2023-11-02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8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endParaRPr lang="zh-CN" altLang="zh-CN" b="1" spc="1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indent="356870" fontAlgn="auto">
              <a:lnSpc>
                <a:spcPct val="120000"/>
              </a:lnSpc>
            </a:pPr>
            <a:endParaRPr lang="zh-CN" altLang="zh-CN" b="1" spc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99123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indent="356870" fontAlgn="auto">
              <a:lnSpc>
                <a:spcPct val="120000"/>
              </a:lnSpc>
            </a:pPr>
            <a:endParaRPr lang="zh-CN" altLang="zh-CN" b="1" spc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40451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indent="356870" fontAlgn="auto">
              <a:lnSpc>
                <a:spcPct val="120000"/>
              </a:lnSpc>
            </a:pPr>
            <a:endParaRPr lang="zh-CN" altLang="zh-CN" b="1" spc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812934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indent="356870" fontAlgn="auto">
              <a:lnSpc>
                <a:spcPct val="120000"/>
              </a:lnSpc>
            </a:pPr>
            <a:endParaRPr lang="zh-CN" altLang="zh-CN" b="1" spc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4332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indent="356870" fontAlgn="auto">
              <a:lnSpc>
                <a:spcPct val="120000"/>
              </a:lnSpc>
            </a:pPr>
            <a:endParaRPr lang="zh-CN" altLang="zh-CN" b="1" spc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29273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indent="356870" fontAlgn="auto">
              <a:lnSpc>
                <a:spcPct val="120000"/>
              </a:lnSpc>
            </a:pPr>
            <a:endParaRPr lang="zh-CN" altLang="zh-CN" b="1" spc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59735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indent="356870" fontAlgn="auto">
              <a:lnSpc>
                <a:spcPct val="120000"/>
              </a:lnSpc>
            </a:pPr>
            <a:endParaRPr lang="zh-CN" altLang="zh-CN" b="1" spc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486128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indent="356870" fontAlgn="auto">
              <a:lnSpc>
                <a:spcPct val="120000"/>
              </a:lnSpc>
            </a:pPr>
            <a:endParaRPr lang="zh-CN" altLang="zh-CN" b="1" spc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indent="356870" fontAlgn="auto">
              <a:lnSpc>
                <a:spcPct val="120000"/>
              </a:lnSpc>
            </a:pPr>
            <a:endParaRPr lang="zh-CN" altLang="zh-CN" b="1" spc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54720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endParaRPr lang="zh-CN" altLang="zh-CN" b="1" spc="1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汇报分为四个部分。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indent="356870" fontAlgn="auto">
              <a:lnSpc>
                <a:spcPct val="120000"/>
              </a:lnSpc>
            </a:pPr>
            <a:endParaRPr lang="zh-CN" altLang="zh-CN" b="1" spc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indent="356870" fontAlgn="auto">
              <a:lnSpc>
                <a:spcPct val="120000"/>
              </a:lnSpc>
            </a:pPr>
            <a:endParaRPr lang="zh-CN" altLang="zh-CN" b="1" spc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43682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indent="356870" fontAlgn="auto">
              <a:lnSpc>
                <a:spcPct val="120000"/>
              </a:lnSpc>
            </a:pPr>
            <a:endParaRPr lang="zh-CN" altLang="zh-CN" b="1" spc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indent="356870" fontAlgn="auto">
              <a:lnSpc>
                <a:spcPct val="120000"/>
              </a:lnSpc>
            </a:pPr>
            <a:endParaRPr lang="zh-CN" altLang="zh-CN" b="1" spc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15574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indent="356870" fontAlgn="auto">
              <a:lnSpc>
                <a:spcPct val="120000"/>
              </a:lnSpc>
            </a:pPr>
            <a:endParaRPr lang="zh-CN" altLang="zh-CN" b="1" spc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indent="356870" fontAlgn="auto">
              <a:lnSpc>
                <a:spcPct val="120000"/>
              </a:lnSpc>
            </a:pPr>
            <a:endParaRPr lang="zh-CN" altLang="zh-CN" b="1" spc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indent="356870" fontAlgn="auto">
              <a:lnSpc>
                <a:spcPct val="120000"/>
              </a:lnSpc>
            </a:pPr>
            <a:endParaRPr lang="zh-CN" altLang="zh-CN" b="1" spc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06"/>
          <a:stretch>
            <a:fillRect/>
          </a:stretch>
        </p:blipFill>
        <p:spPr bwMode="auto">
          <a:xfrm>
            <a:off x="5861" y="3895727"/>
            <a:ext cx="12192000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44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部门（单位）名称与日期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28" y="260736"/>
            <a:ext cx="2400200" cy="632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180" y="4995863"/>
            <a:ext cx="3627967" cy="274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2023-11-02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2023-11-02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" t="-1" r="527" b="1115"/>
          <a:stretch>
            <a:fillRect/>
          </a:stretch>
        </p:blipFill>
        <p:spPr bwMode="auto">
          <a:xfrm>
            <a:off x="12" y="4437288"/>
            <a:ext cx="12191999" cy="242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" t="-1" r="527" b="1115"/>
          <a:stretch>
            <a:fillRect/>
          </a:stretch>
        </p:blipFill>
        <p:spPr bwMode="auto">
          <a:xfrm>
            <a:off x="12" y="4437288"/>
            <a:ext cx="12191999" cy="242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Rectangle 2"/>
          <p:cNvSpPr>
            <a:spLocks noChangeArrowheads="1"/>
          </p:cNvSpPr>
          <p:nvPr userDrawn="1"/>
        </p:nvSpPr>
        <p:spPr bwMode="auto">
          <a:xfrm>
            <a:off x="297905" y="217805"/>
            <a:ext cx="5991215" cy="29019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</a:bodyPr>
          <a:lstStyle/>
          <a:p>
            <a:pPr eaLnBrk="0" hangingPunct="0">
              <a:lnSpc>
                <a:spcPct val="90000"/>
              </a:lnSpc>
              <a:defRPr/>
            </a:pPr>
            <a:r>
              <a:rPr lang="zh-CN" altLang="en-US" sz="21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重点任务完成情况</a:t>
            </a:r>
          </a:p>
        </p:txBody>
      </p:sp>
      <p:sp>
        <p:nvSpPr>
          <p:cNvPr id="72" name="Rectangle 13"/>
          <p:cNvSpPr/>
          <p:nvPr userDrawn="1"/>
        </p:nvSpPr>
        <p:spPr bwMode="auto">
          <a:xfrm>
            <a:off x="271145" y="647700"/>
            <a:ext cx="2933700" cy="762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txBody>
          <a:bodyPr lIns="0" tIns="0" rIns="0" bIns="0"/>
          <a:lstStyle/>
          <a:p>
            <a:endParaRPr lang="en-US" dirty="0">
              <a:solidFill>
                <a:srgbClr val="FF8200"/>
              </a:solidFill>
            </a:endParaRPr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" t="-1" r="527" b="1115"/>
          <a:stretch>
            <a:fillRect/>
          </a:stretch>
        </p:blipFill>
        <p:spPr bwMode="auto">
          <a:xfrm>
            <a:off x="12" y="4437288"/>
            <a:ext cx="12191999" cy="242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Rectangle 2"/>
          <p:cNvSpPr>
            <a:spLocks noChangeArrowheads="1"/>
          </p:cNvSpPr>
          <p:nvPr userDrawn="1"/>
        </p:nvSpPr>
        <p:spPr bwMode="auto">
          <a:xfrm>
            <a:off x="457925" y="217805"/>
            <a:ext cx="5991215" cy="29019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eaLnBrk="0" hangingPunct="0">
              <a:lnSpc>
                <a:spcPct val="90000"/>
              </a:lnSpc>
              <a:defRPr/>
            </a:pPr>
            <a:r>
              <a:rPr lang="zh-CN" altLang="en-US" sz="21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存在问题和困难</a:t>
            </a:r>
          </a:p>
        </p:txBody>
      </p:sp>
      <p:sp>
        <p:nvSpPr>
          <p:cNvPr id="72" name="Rectangle 13"/>
          <p:cNvSpPr/>
          <p:nvPr userDrawn="1"/>
        </p:nvSpPr>
        <p:spPr bwMode="auto">
          <a:xfrm>
            <a:off x="271145" y="647700"/>
            <a:ext cx="2933700" cy="762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lIns="0" tIns="0" rIns="0" bIns="0"/>
          <a:lstStyle/>
          <a:p>
            <a:endParaRPr lang="en-US" dirty="0">
              <a:solidFill>
                <a:srgbClr val="FF8200"/>
              </a:solidFill>
            </a:endParaRPr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" t="-1" r="527" b="1115"/>
          <a:stretch>
            <a:fillRect/>
          </a:stretch>
        </p:blipFill>
        <p:spPr bwMode="auto">
          <a:xfrm>
            <a:off x="12" y="4437288"/>
            <a:ext cx="12191999" cy="242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Rectangle 2"/>
          <p:cNvSpPr>
            <a:spLocks noChangeArrowheads="1"/>
          </p:cNvSpPr>
          <p:nvPr userDrawn="1"/>
        </p:nvSpPr>
        <p:spPr bwMode="auto">
          <a:xfrm>
            <a:off x="457925" y="217805"/>
            <a:ext cx="5991215" cy="29019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eaLnBrk="0" hangingPunct="0">
              <a:lnSpc>
                <a:spcPct val="90000"/>
              </a:lnSpc>
              <a:defRPr/>
            </a:pPr>
            <a:r>
              <a:rPr lang="zh-CN" altLang="en-US" sz="2100" b="1" dirty="0">
                <a:solidFill>
                  <a:schemeClr val="accent4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下一步工作安排</a:t>
            </a:r>
          </a:p>
        </p:txBody>
      </p:sp>
      <p:sp>
        <p:nvSpPr>
          <p:cNvPr id="72" name="Rectangle 13"/>
          <p:cNvSpPr/>
          <p:nvPr userDrawn="1"/>
        </p:nvSpPr>
        <p:spPr bwMode="auto">
          <a:xfrm>
            <a:off x="271145" y="647700"/>
            <a:ext cx="2933700" cy="762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en-US" dirty="0">
              <a:solidFill>
                <a:srgbClr val="FF8200"/>
              </a:solidFill>
            </a:endParaRPr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结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01388" y="1925970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 sz="66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结  束  语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28" y="260736"/>
            <a:ext cx="2400200" cy="632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180" y="4995863"/>
            <a:ext cx="3627967" cy="274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" t="-1" r="527" b="1115"/>
          <a:stretch>
            <a:fillRect/>
          </a:stretch>
        </p:blipFill>
        <p:spPr bwMode="auto">
          <a:xfrm>
            <a:off x="12" y="3645018"/>
            <a:ext cx="12191999" cy="242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2023-11-02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1049690"/>
            <a:ext cx="12192000" cy="0"/>
          </a:xfrm>
          <a:prstGeom prst="line">
            <a:avLst/>
          </a:prstGeom>
          <a:ln w="28575">
            <a:solidFill>
              <a:srgbClr val="0036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2.广东电网广州供电局（横式logo）"/>
          <p:cNvPicPr>
            <a:picLocks noChangeAspect="1"/>
          </p:cNvPicPr>
          <p:nvPr userDrawn="1"/>
        </p:nvPicPr>
        <p:blipFill>
          <a:blip r:embed="rId2"/>
          <a:srcRect b="39044"/>
          <a:stretch>
            <a:fillRect/>
          </a:stretch>
        </p:blipFill>
        <p:spPr>
          <a:xfrm>
            <a:off x="8908627" y="398145"/>
            <a:ext cx="3078480" cy="530225"/>
          </a:xfrm>
          <a:prstGeom prst="rect">
            <a:avLst/>
          </a:prstGeom>
        </p:spPr>
      </p:pic>
      <p:pic>
        <p:nvPicPr>
          <p:cNvPr id="9" name="图片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06"/>
          <a:stretch>
            <a:fillRect/>
          </a:stretch>
        </p:blipFill>
        <p:spPr bwMode="auto">
          <a:xfrm>
            <a:off x="5861" y="3895727"/>
            <a:ext cx="12192000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 userDrawn="1"/>
        </p:nvSpPr>
        <p:spPr>
          <a:xfrm>
            <a:off x="154940" y="6536690"/>
            <a:ext cx="4682913" cy="2298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90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©CSG 2020. All Rights Reserved</a:t>
            </a: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908720"/>
            <a:ext cx="12192000" cy="0"/>
          </a:xfrm>
          <a:prstGeom prst="line">
            <a:avLst/>
          </a:prstGeom>
          <a:ln w="28575">
            <a:solidFill>
              <a:srgbClr val="0036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2.广东电网广州供电局（横式logo）"/>
          <p:cNvPicPr>
            <a:picLocks noChangeAspect="1"/>
          </p:cNvPicPr>
          <p:nvPr userDrawn="1"/>
        </p:nvPicPr>
        <p:blipFill>
          <a:blip r:embed="rId2"/>
          <a:srcRect b="37149"/>
          <a:stretch>
            <a:fillRect/>
          </a:stretch>
        </p:blipFill>
        <p:spPr>
          <a:xfrm>
            <a:off x="8960273" y="184150"/>
            <a:ext cx="2904913" cy="537845"/>
          </a:xfrm>
          <a:prstGeom prst="rect">
            <a:avLst/>
          </a:prstGeom>
        </p:spPr>
      </p:pic>
    </p:spTree>
  </p:cSld>
  <p:clrMapOvr>
    <a:masterClrMapping/>
  </p:clrMapOvr>
  <p:transition/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0" y="908720"/>
            <a:ext cx="12192000" cy="0"/>
          </a:xfrm>
          <a:prstGeom prst="line">
            <a:avLst/>
          </a:prstGeom>
          <a:ln w="28575">
            <a:solidFill>
              <a:srgbClr val="0036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 userDrawn="1"/>
        </p:nvSpPr>
        <p:spPr>
          <a:xfrm>
            <a:off x="154940" y="6536690"/>
            <a:ext cx="4682913" cy="2298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90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©CSG 2018. All Rights Reserved</a:t>
            </a:r>
          </a:p>
        </p:txBody>
      </p:sp>
      <p:pic>
        <p:nvPicPr>
          <p:cNvPr id="3" name="图片 2" descr="2.广东电网广州供电局（横式logo）"/>
          <p:cNvPicPr>
            <a:picLocks noChangeAspect="1"/>
          </p:cNvPicPr>
          <p:nvPr userDrawn="1"/>
        </p:nvPicPr>
        <p:blipFill>
          <a:blip r:embed="rId2"/>
          <a:srcRect b="40436"/>
          <a:stretch>
            <a:fillRect/>
          </a:stretch>
        </p:blipFill>
        <p:spPr>
          <a:xfrm>
            <a:off x="8960273" y="203200"/>
            <a:ext cx="2904913" cy="507365"/>
          </a:xfrm>
          <a:prstGeom prst="rect">
            <a:avLst/>
          </a:prstGeom>
        </p:spPr>
      </p:pic>
    </p:spTree>
  </p:cSld>
  <p:clrMapOvr>
    <a:masterClrMapping/>
  </p:clrMapOvr>
  <p:transition/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2023-11-02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</p:sldLayoutIdLst>
  <p:transition/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4.png"/><Relationship Id="rId7" Type="http://schemas.openxmlformats.org/officeDocument/2006/relationships/image" Target="../media/image17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microsoft.com/office/2007/relationships/hdphoto" Target="../media/hdphoto1.wdp"/><Relationship Id="rId9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jpe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1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comments" Target="../comments/commen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10.png"/><Relationship Id="rId4" Type="http://schemas.openxmlformats.org/officeDocument/2006/relationships/diagramData" Target="../diagrams/data1.xml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42975" y="2148840"/>
            <a:ext cx="10304145" cy="988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400" b="1" spc="100" dirty="0">
                <a:solidFill>
                  <a:schemeClr val="tx2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一种噪音持续检测装置</a:t>
            </a:r>
            <a:endParaRPr lang="zh-CN" altLang="zh-CN" sz="4400" b="1" spc="100" dirty="0">
              <a:solidFill>
                <a:schemeClr val="tx2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48785" y="4131310"/>
            <a:ext cx="3695065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defRPr/>
            </a:pPr>
            <a:r>
              <a:rPr lang="zh-CN" altLang="en-US" b="1" spc="200" dirty="0">
                <a:solidFill>
                  <a:srgbClr val="1F497D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变电管理二所</a:t>
            </a:r>
            <a:r>
              <a:rPr lang="en-US" altLang="zh-CN" b="1" spc="200" dirty="0">
                <a:solidFill>
                  <a:srgbClr val="1F497D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   </a:t>
            </a:r>
            <a:r>
              <a:rPr lang="en-US" altLang="zh-CN" b="1" spc="200" dirty="0">
                <a:solidFill>
                  <a:srgbClr val="1F497D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2023</a:t>
            </a:r>
            <a:r>
              <a:rPr lang="zh-CN" altLang="en-US" b="1" spc="200" dirty="0">
                <a:solidFill>
                  <a:srgbClr val="1F497D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年</a:t>
            </a:r>
            <a:r>
              <a:rPr lang="en-US" altLang="zh-CN" b="1" spc="200" dirty="0">
                <a:solidFill>
                  <a:srgbClr val="1F497D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11</a:t>
            </a:r>
            <a:r>
              <a:rPr lang="zh-CN" altLang="en-US" b="1" spc="200" dirty="0">
                <a:solidFill>
                  <a:srgbClr val="1F497D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effectLst/>
              </a:rPr>
              <a:t>1</a:t>
            </a:fld>
            <a:endParaRPr lang="zh-CN" altLang="en-US">
              <a:effectLst/>
            </a:endParaRPr>
          </a:p>
        </p:txBody>
      </p:sp>
      <p:sp>
        <p:nvSpPr>
          <p:cNvPr id="2" name="TextBox 7"/>
          <p:cNvSpPr txBox="1"/>
          <p:nvPr/>
        </p:nvSpPr>
        <p:spPr>
          <a:xfrm>
            <a:off x="4582518" y="3540873"/>
            <a:ext cx="3024336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defRPr/>
            </a:pPr>
            <a:r>
              <a:rPr lang="zh-CN" b="1" spc="200" dirty="0">
                <a:solidFill>
                  <a:srgbClr val="1F497D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汇报人：</a:t>
            </a:r>
            <a:r>
              <a:rPr lang="zh-CN" altLang="en-US" b="1" spc="200" dirty="0">
                <a:solidFill>
                  <a:srgbClr val="1F497D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田凤才</a:t>
            </a:r>
            <a:endParaRPr lang="en-US" altLang="zh-CN" b="1" spc="200" dirty="0">
              <a:solidFill>
                <a:srgbClr val="1F497D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5A170386-F2BC-C0F4-23C7-610BA37AF992}"/>
              </a:ext>
            </a:extLst>
          </p:cNvPr>
          <p:cNvGrpSpPr/>
          <p:nvPr/>
        </p:nvGrpSpPr>
        <p:grpSpPr>
          <a:xfrm>
            <a:off x="2693064" y="1931510"/>
            <a:ext cx="1258887" cy="1267139"/>
            <a:chOff x="2668934" y="3335423"/>
            <a:chExt cx="1258887" cy="1267139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585B1F0-2583-AB77-BF1E-A32E63BCC2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9907" r="90000">
                          <a14:foregroundMark x1="18148" y1="32625" x2="18291" y2="36746"/>
                          <a14:foregroundMark x1="9955" y1="34334" x2="16550" y2="36972"/>
                          <a14:backgroundMark x1="16667" y1="39167" x2="18333" y2="38875"/>
                          <a14:backgroundMark x1="13704" y1="38833" x2="17963" y2="38333"/>
                          <a14:backgroundMark x1="18148" y1="41292" x2="23241" y2="39208"/>
                          <a14:backgroundMark x1="25000" y1="37167" x2="9815" y2="41333"/>
                          <a14:backgroundMark x1="20648" y1="38708" x2="7593" y2="40542"/>
                          <a14:backgroundMark x1="20370" y1="37333" x2="15556" y2="37958"/>
                          <a14:backgroundMark x1="20278" y1="40708" x2="10926" y2="41333"/>
                          <a14:backgroundMark x1="9444" y1="34875" x2="9630" y2="34792"/>
                          <a14:backgroundMark x1="9259" y1="34583" x2="10185" y2="34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89" t="30173" r="75102" b="61352"/>
            <a:stretch/>
          </p:blipFill>
          <p:spPr>
            <a:xfrm>
              <a:off x="2668934" y="3335423"/>
              <a:ext cx="1258887" cy="12671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7B46FFC9-4629-0F4C-12CD-92B4E756B7B5}"/>
                </a:ext>
              </a:extLst>
            </p:cNvPr>
            <p:cNvSpPr/>
            <p:nvPr/>
          </p:nvSpPr>
          <p:spPr>
            <a:xfrm>
              <a:off x="2901344" y="3565774"/>
              <a:ext cx="832455" cy="832455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TextBox 8"/>
          <p:cNvSpPr txBox="1"/>
          <p:nvPr/>
        </p:nvSpPr>
        <p:spPr>
          <a:xfrm>
            <a:off x="116364" y="282258"/>
            <a:ext cx="57621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tabLst/>
              <a:defRPr/>
            </a:pPr>
            <a:r>
              <a:rPr kumimoji="0" lang="en-US" altLang="zh-CN" sz="2800" b="1" i="0" u="none" strike="noStrike" kern="1800" cap="none" spc="2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02 </a:t>
            </a:r>
            <a:r>
              <a:rPr kumimoji="0" lang="zh-CN" altLang="en-US" sz="2800" b="1" i="0" u="none" strike="noStrike" kern="1800" cap="none" spc="2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项目成果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DEB83D1-507C-628C-E57D-4CDD4114540C}"/>
              </a:ext>
            </a:extLst>
          </p:cNvPr>
          <p:cNvSpPr/>
          <p:nvPr/>
        </p:nvSpPr>
        <p:spPr>
          <a:xfrm>
            <a:off x="2297927" y="1041198"/>
            <a:ext cx="9787917" cy="662122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2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主机功能二：小程序噪音数据分析与查看</a:t>
            </a:r>
            <a:endParaRPr kumimoji="0" lang="zh-CN" altLang="en-US" sz="1600" b="0" i="0" u="none" strike="noStrike" kern="0" cap="none" spc="2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19605B6-BFBF-A604-678D-395EA0ED5477}"/>
              </a:ext>
            </a:extLst>
          </p:cNvPr>
          <p:cNvSpPr txBox="1"/>
          <p:nvPr/>
        </p:nvSpPr>
        <p:spPr>
          <a:xfrm>
            <a:off x="2618959" y="3090765"/>
            <a:ext cx="1390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小程序入口</a:t>
            </a: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7356A0D6-5B10-01B4-04E0-0E98A4F2847F}"/>
              </a:ext>
            </a:extLst>
          </p:cNvPr>
          <p:cNvSpPr/>
          <p:nvPr/>
        </p:nvSpPr>
        <p:spPr>
          <a:xfrm>
            <a:off x="3942498" y="2347866"/>
            <a:ext cx="1258887" cy="5541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选择设备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94D308F4-8E2A-D511-9DAC-D102E6E837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9" b="2509"/>
          <a:stretch/>
        </p:blipFill>
        <p:spPr>
          <a:xfrm>
            <a:off x="5289362" y="4153572"/>
            <a:ext cx="2300563" cy="19423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8EA3F71F-4C60-7BE7-3458-14314EC462B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95" b="48552"/>
          <a:stretch/>
        </p:blipFill>
        <p:spPr>
          <a:xfrm>
            <a:off x="2693064" y="4153571"/>
            <a:ext cx="2261242" cy="19423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49" name="连接符: 肘形 48">
            <a:extLst>
              <a:ext uri="{FF2B5EF4-FFF2-40B4-BE49-F238E27FC236}">
                <a16:creationId xmlns:a16="http://schemas.microsoft.com/office/drawing/2014/main" id="{0B687566-9E4D-0748-3652-F654F4E77F9F}"/>
              </a:ext>
            </a:extLst>
          </p:cNvPr>
          <p:cNvCxnSpPr>
            <a:cxnSpLocks/>
            <a:stCxn id="29" idx="2"/>
            <a:endCxn id="38" idx="0"/>
          </p:cNvCxnSpPr>
          <p:nvPr/>
        </p:nvCxnSpPr>
        <p:spPr>
          <a:xfrm rot="5400000">
            <a:off x="4705342" y="2311643"/>
            <a:ext cx="960272" cy="272358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1B9ED751-B43A-FA9B-9619-5B0176101033}"/>
              </a:ext>
            </a:extLst>
          </p:cNvPr>
          <p:cNvSpPr/>
          <p:nvPr/>
        </p:nvSpPr>
        <p:spPr>
          <a:xfrm>
            <a:off x="4759960" y="4256106"/>
            <a:ext cx="194346" cy="1887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8DD689E-8C0F-C23A-7352-EF635E4CE49E}"/>
              </a:ext>
            </a:extLst>
          </p:cNvPr>
          <p:cNvSpPr txBox="1"/>
          <p:nvPr/>
        </p:nvSpPr>
        <p:spPr>
          <a:xfrm>
            <a:off x="3067637" y="6158270"/>
            <a:ext cx="15120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历史数据（平滑曲线）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A36C618-4713-6B92-9CBD-221AA2F85DF9}"/>
              </a:ext>
            </a:extLst>
          </p:cNvPr>
          <p:cNvSpPr txBox="1"/>
          <p:nvPr/>
        </p:nvSpPr>
        <p:spPr>
          <a:xfrm>
            <a:off x="5683595" y="6158270"/>
            <a:ext cx="15120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历史数据（柱形图）</a:t>
            </a: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799F1093-2D0F-46C4-EFBE-782EDB3A670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" t="50811" r="1530" b="27138"/>
          <a:stretch/>
        </p:blipFill>
        <p:spPr>
          <a:xfrm>
            <a:off x="8459006" y="1984154"/>
            <a:ext cx="2701793" cy="13573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7" name="文本框 56">
            <a:extLst>
              <a:ext uri="{FF2B5EF4-FFF2-40B4-BE49-F238E27FC236}">
                <a16:creationId xmlns:a16="http://schemas.microsoft.com/office/drawing/2014/main" id="{7F489924-2B30-59BC-7D72-29BD0B73A031}"/>
              </a:ext>
            </a:extLst>
          </p:cNvPr>
          <p:cNvSpPr txBox="1"/>
          <p:nvPr/>
        </p:nvSpPr>
        <p:spPr>
          <a:xfrm>
            <a:off x="8883144" y="3451881"/>
            <a:ext cx="18848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实时数据表盘</a:t>
            </a:r>
          </a:p>
        </p:txBody>
      </p: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BD1C28F9-1ED4-4AC6-B167-982004AA7910}"/>
              </a:ext>
            </a:extLst>
          </p:cNvPr>
          <p:cNvCxnSpPr>
            <a:cxnSpLocks/>
            <a:stCxn id="29" idx="3"/>
            <a:endCxn id="56" idx="1"/>
          </p:cNvCxnSpPr>
          <p:nvPr/>
        </p:nvCxnSpPr>
        <p:spPr>
          <a:xfrm>
            <a:off x="7783683" y="2656089"/>
            <a:ext cx="675323" cy="6720"/>
          </a:xfrm>
          <a:prstGeom prst="bentConnector3">
            <a:avLst>
              <a:gd name="adj1" fmla="val 10197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>
            <a:extLst>
              <a:ext uri="{FF2B5EF4-FFF2-40B4-BE49-F238E27FC236}">
                <a16:creationId xmlns:a16="http://schemas.microsoft.com/office/drawing/2014/main" id="{35EEBB46-CE86-A4A7-BC80-497D6163DF5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1" b="69936"/>
          <a:stretch/>
        </p:blipFill>
        <p:spPr>
          <a:xfrm>
            <a:off x="5310857" y="2118879"/>
            <a:ext cx="2472826" cy="10744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3078069B-820B-AF3E-3D54-AD0BE16C0B8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5" b="70308"/>
          <a:stretch/>
        </p:blipFill>
        <p:spPr>
          <a:xfrm>
            <a:off x="8759203" y="4259329"/>
            <a:ext cx="2276616" cy="8199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EC93110B-29BA-BF27-3B7C-EF5316686BC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91" b="55102"/>
          <a:stretch/>
        </p:blipFill>
        <p:spPr>
          <a:xfrm>
            <a:off x="8759203" y="5472688"/>
            <a:ext cx="2276616" cy="8199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7" name="左大括号 66">
            <a:extLst>
              <a:ext uri="{FF2B5EF4-FFF2-40B4-BE49-F238E27FC236}">
                <a16:creationId xmlns:a16="http://schemas.microsoft.com/office/drawing/2014/main" id="{B1D2EC57-635D-E8EF-4682-183FD3F5588D}"/>
              </a:ext>
            </a:extLst>
          </p:cNvPr>
          <p:cNvSpPr/>
          <p:nvPr/>
        </p:nvSpPr>
        <p:spPr>
          <a:xfrm>
            <a:off x="8118764" y="4153571"/>
            <a:ext cx="265865" cy="2345643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5B8565CA-9C74-6D54-66DC-0E0CAB627BF3}"/>
              </a:ext>
            </a:extLst>
          </p:cNvPr>
          <p:cNvSpPr txBox="1"/>
          <p:nvPr/>
        </p:nvSpPr>
        <p:spPr>
          <a:xfrm>
            <a:off x="9040256" y="6435269"/>
            <a:ext cx="1780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历史峰值捕获</a:t>
            </a:r>
          </a:p>
        </p:txBody>
      </p:sp>
      <p:sp>
        <p:nvSpPr>
          <p:cNvPr id="69" name="立方体 68">
            <a:extLst>
              <a:ext uri="{FF2B5EF4-FFF2-40B4-BE49-F238E27FC236}">
                <a16:creationId xmlns:a16="http://schemas.microsoft.com/office/drawing/2014/main" id="{53347180-053C-3ED7-266B-6EE6FB13726B}"/>
              </a:ext>
            </a:extLst>
          </p:cNvPr>
          <p:cNvSpPr/>
          <p:nvPr/>
        </p:nvSpPr>
        <p:spPr>
          <a:xfrm>
            <a:off x="335692" y="2661400"/>
            <a:ext cx="1827216" cy="1297794"/>
          </a:xfrm>
          <a:prstGeom prst="cube">
            <a:avLst/>
          </a:prstGeom>
          <a:solidFill>
            <a:srgbClr val="578FD5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系统功能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0" name="立方体 69">
            <a:extLst>
              <a:ext uri="{FF2B5EF4-FFF2-40B4-BE49-F238E27FC236}">
                <a16:creationId xmlns:a16="http://schemas.microsoft.com/office/drawing/2014/main" id="{F460842F-B107-BE69-376E-23B2219CE040}"/>
              </a:ext>
            </a:extLst>
          </p:cNvPr>
          <p:cNvSpPr/>
          <p:nvPr/>
        </p:nvSpPr>
        <p:spPr>
          <a:xfrm>
            <a:off x="335692" y="1313909"/>
            <a:ext cx="1827216" cy="1297794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系统功能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" name="立方体 70">
            <a:extLst>
              <a:ext uri="{FF2B5EF4-FFF2-40B4-BE49-F238E27FC236}">
                <a16:creationId xmlns:a16="http://schemas.microsoft.com/office/drawing/2014/main" id="{F9D28D6C-811B-520A-36E6-429B97B48821}"/>
              </a:ext>
            </a:extLst>
          </p:cNvPr>
          <p:cNvSpPr/>
          <p:nvPr/>
        </p:nvSpPr>
        <p:spPr>
          <a:xfrm>
            <a:off x="335692" y="5366181"/>
            <a:ext cx="1827216" cy="1297794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系统功能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2" name="立方体 71">
            <a:extLst>
              <a:ext uri="{FF2B5EF4-FFF2-40B4-BE49-F238E27FC236}">
                <a16:creationId xmlns:a16="http://schemas.microsoft.com/office/drawing/2014/main" id="{6DCCED37-C7CC-F217-CA8A-D08DE788CAC9}"/>
              </a:ext>
            </a:extLst>
          </p:cNvPr>
          <p:cNvSpPr/>
          <p:nvPr/>
        </p:nvSpPr>
        <p:spPr>
          <a:xfrm>
            <a:off x="335692" y="4018690"/>
            <a:ext cx="1827216" cy="1297794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系统功能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7C862BF8-10BC-33CC-BC1D-AA883119C207}"/>
              </a:ext>
            </a:extLst>
          </p:cNvPr>
          <p:cNvSpPr txBox="1"/>
          <p:nvPr/>
        </p:nvSpPr>
        <p:spPr>
          <a:xfrm>
            <a:off x="11500865" y="3240443"/>
            <a:ext cx="37688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小程序主要功能</a:t>
            </a:r>
          </a:p>
        </p:txBody>
      </p:sp>
    </p:spTree>
    <p:extLst>
      <p:ext uri="{BB962C8B-B14F-4D97-AF65-F5344CB8AC3E}">
        <p14:creationId xmlns:p14="http://schemas.microsoft.com/office/powerpoint/2010/main" val="85284182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8"/>
          <p:cNvSpPr txBox="1"/>
          <p:nvPr/>
        </p:nvSpPr>
        <p:spPr>
          <a:xfrm>
            <a:off x="116364" y="282258"/>
            <a:ext cx="57621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tabLst/>
              <a:defRPr/>
            </a:pPr>
            <a:r>
              <a:rPr kumimoji="0" lang="en-US" altLang="zh-CN" sz="2800" b="1" i="0" u="none" strike="noStrike" kern="1800" cap="none" spc="2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02 </a:t>
            </a:r>
            <a:r>
              <a:rPr kumimoji="0" lang="zh-CN" altLang="en-US" sz="2800" b="1" i="0" u="none" strike="noStrike" kern="1800" cap="none" spc="2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项目成果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DEB83D1-507C-628C-E57D-4CDD4114540C}"/>
              </a:ext>
            </a:extLst>
          </p:cNvPr>
          <p:cNvSpPr/>
          <p:nvPr/>
        </p:nvSpPr>
        <p:spPr>
          <a:xfrm>
            <a:off x="2297927" y="1041198"/>
            <a:ext cx="9787917" cy="662122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2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主机功能二：小程序噪音数据分析与查看</a:t>
            </a:r>
            <a:endParaRPr kumimoji="0" lang="zh-CN" altLang="en-US" sz="1600" b="0" i="0" u="none" strike="noStrike" kern="0" cap="none" spc="2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9DBF93A5-9AB4-37F6-9DF9-E00B410EE8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10" b="48848"/>
          <a:stretch/>
        </p:blipFill>
        <p:spPr>
          <a:xfrm>
            <a:off x="6867176" y="4606605"/>
            <a:ext cx="2259715" cy="19103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D35AEDA-EC8A-56B2-E1BF-4D335FF8D5FB}"/>
              </a:ext>
            </a:extLst>
          </p:cNvPr>
          <p:cNvSpPr txBox="1"/>
          <p:nvPr/>
        </p:nvSpPr>
        <p:spPr>
          <a:xfrm>
            <a:off x="11500865" y="3240443"/>
            <a:ext cx="37688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小程序功能补充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A8B90F-369A-082F-E4F0-6CD704BCAF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95" b="48552"/>
          <a:stretch/>
        </p:blipFill>
        <p:spPr>
          <a:xfrm>
            <a:off x="3633564" y="2076374"/>
            <a:ext cx="2261242" cy="19423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7851756-F207-FB2F-3AB8-03D1D294ED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" b="161"/>
          <a:stretch/>
        </p:blipFill>
        <p:spPr>
          <a:xfrm>
            <a:off x="7768966" y="2076374"/>
            <a:ext cx="2261242" cy="19423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E30A9A06-6329-4EE1-5BE8-430AC69E13CA}"/>
              </a:ext>
            </a:extLst>
          </p:cNvPr>
          <p:cNvSpPr/>
          <p:nvPr/>
        </p:nvSpPr>
        <p:spPr>
          <a:xfrm>
            <a:off x="3821590" y="3001177"/>
            <a:ext cx="208280" cy="4927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立方体 14">
            <a:extLst>
              <a:ext uri="{FF2B5EF4-FFF2-40B4-BE49-F238E27FC236}">
                <a16:creationId xmlns:a16="http://schemas.microsoft.com/office/drawing/2014/main" id="{A2AD02B9-9829-96A1-C2F9-823ED540F47D}"/>
              </a:ext>
            </a:extLst>
          </p:cNvPr>
          <p:cNvSpPr/>
          <p:nvPr/>
        </p:nvSpPr>
        <p:spPr>
          <a:xfrm>
            <a:off x="335692" y="2661400"/>
            <a:ext cx="1827216" cy="1297794"/>
          </a:xfrm>
          <a:prstGeom prst="cube">
            <a:avLst/>
          </a:prstGeom>
          <a:solidFill>
            <a:srgbClr val="578FD5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系统功能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立方体 15">
            <a:extLst>
              <a:ext uri="{FF2B5EF4-FFF2-40B4-BE49-F238E27FC236}">
                <a16:creationId xmlns:a16="http://schemas.microsoft.com/office/drawing/2014/main" id="{71804EA1-7418-4621-5E19-402CC5648153}"/>
              </a:ext>
            </a:extLst>
          </p:cNvPr>
          <p:cNvSpPr/>
          <p:nvPr/>
        </p:nvSpPr>
        <p:spPr>
          <a:xfrm>
            <a:off x="335692" y="1313909"/>
            <a:ext cx="1827216" cy="1297794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系统功能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立方体 16">
            <a:extLst>
              <a:ext uri="{FF2B5EF4-FFF2-40B4-BE49-F238E27FC236}">
                <a16:creationId xmlns:a16="http://schemas.microsoft.com/office/drawing/2014/main" id="{4FEF8D50-4E7A-E5EE-5F35-0BCE0ABC3A8B}"/>
              </a:ext>
            </a:extLst>
          </p:cNvPr>
          <p:cNvSpPr/>
          <p:nvPr/>
        </p:nvSpPr>
        <p:spPr>
          <a:xfrm>
            <a:off x="335692" y="5366181"/>
            <a:ext cx="1827216" cy="1297794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系统功能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立方体 17">
            <a:extLst>
              <a:ext uri="{FF2B5EF4-FFF2-40B4-BE49-F238E27FC236}">
                <a16:creationId xmlns:a16="http://schemas.microsoft.com/office/drawing/2014/main" id="{C98CC978-CDE1-0DBB-53D1-28C2AB54258D}"/>
              </a:ext>
            </a:extLst>
          </p:cNvPr>
          <p:cNvSpPr/>
          <p:nvPr/>
        </p:nvSpPr>
        <p:spPr>
          <a:xfrm>
            <a:off x="335692" y="4018690"/>
            <a:ext cx="1827216" cy="1297794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系统功能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9DF41202-0C64-7047-9AB9-CF37ABA1DBB4}"/>
              </a:ext>
            </a:extLst>
          </p:cNvPr>
          <p:cNvSpPr/>
          <p:nvPr/>
        </p:nvSpPr>
        <p:spPr>
          <a:xfrm>
            <a:off x="6283346" y="2761039"/>
            <a:ext cx="1258887" cy="5541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局部放大</a:t>
            </a:r>
          </a:p>
        </p:txBody>
      </p:sp>
      <p:sp>
        <p:nvSpPr>
          <p:cNvPr id="20" name="圆角矩形 1">
            <a:extLst>
              <a:ext uri="{FF2B5EF4-FFF2-40B4-BE49-F238E27FC236}">
                <a16:creationId xmlns:a16="http://schemas.microsoft.com/office/drawing/2014/main" id="{150C0D78-7290-D301-CD96-D302B4AC4FD9}"/>
              </a:ext>
            </a:extLst>
          </p:cNvPr>
          <p:cNvSpPr/>
          <p:nvPr/>
        </p:nvSpPr>
        <p:spPr>
          <a:xfrm>
            <a:off x="3195782" y="1865745"/>
            <a:ext cx="7343752" cy="23645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1">
            <a:extLst>
              <a:ext uri="{FF2B5EF4-FFF2-40B4-BE49-F238E27FC236}">
                <a16:creationId xmlns:a16="http://schemas.microsoft.com/office/drawing/2014/main" id="{42320AA9-6092-ABAE-9D6B-15DD66478947}"/>
              </a:ext>
            </a:extLst>
          </p:cNvPr>
          <p:cNvSpPr/>
          <p:nvPr/>
        </p:nvSpPr>
        <p:spPr>
          <a:xfrm>
            <a:off x="3195783" y="4392680"/>
            <a:ext cx="6388056" cy="23186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6FBF9C45-40F4-B1D8-C422-D1E17EE3E4C0}"/>
              </a:ext>
            </a:extLst>
          </p:cNvPr>
          <p:cNvSpPr/>
          <p:nvPr/>
        </p:nvSpPr>
        <p:spPr>
          <a:xfrm>
            <a:off x="7736242" y="5476770"/>
            <a:ext cx="694943" cy="4927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4AD78A2-C7F7-F93D-D20B-9BA6683B52E4}"/>
              </a:ext>
            </a:extLst>
          </p:cNvPr>
          <p:cNvSpPr txBox="1"/>
          <p:nvPr/>
        </p:nvSpPr>
        <p:spPr>
          <a:xfrm>
            <a:off x="3779612" y="4892043"/>
            <a:ext cx="2503734" cy="1192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历史数据回调时若发现大时段空白，可知对应设备出现问题，及时检修维护。</a:t>
            </a:r>
          </a:p>
        </p:txBody>
      </p:sp>
    </p:spTree>
    <p:extLst>
      <p:ext uri="{BB962C8B-B14F-4D97-AF65-F5344CB8AC3E}">
        <p14:creationId xmlns:p14="http://schemas.microsoft.com/office/powerpoint/2010/main" val="261134526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8"/>
          <p:cNvSpPr txBox="1"/>
          <p:nvPr/>
        </p:nvSpPr>
        <p:spPr>
          <a:xfrm>
            <a:off x="116364" y="282258"/>
            <a:ext cx="57621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tabLst/>
              <a:defRPr/>
            </a:pPr>
            <a:r>
              <a:rPr kumimoji="0" lang="en-US" altLang="zh-CN" sz="2800" b="1" i="0" u="none" strike="noStrike" kern="1800" cap="none" spc="2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02 </a:t>
            </a:r>
            <a:r>
              <a:rPr kumimoji="0" lang="zh-CN" altLang="en-US" sz="2800" b="1" i="0" u="none" strike="noStrike" kern="1800" cap="none" spc="2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项目成果</a:t>
            </a:r>
          </a:p>
        </p:txBody>
      </p:sp>
      <p:sp>
        <p:nvSpPr>
          <p:cNvPr id="7" name="立方体 6"/>
          <p:cNvSpPr/>
          <p:nvPr/>
        </p:nvSpPr>
        <p:spPr>
          <a:xfrm>
            <a:off x="335692" y="5366181"/>
            <a:ext cx="1827216" cy="1297794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系统功能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4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立方体 7"/>
          <p:cNvSpPr/>
          <p:nvPr/>
        </p:nvSpPr>
        <p:spPr>
          <a:xfrm>
            <a:off x="335692" y="4018690"/>
            <a:ext cx="1827216" cy="1297794"/>
          </a:xfrm>
          <a:prstGeom prst="cube">
            <a:avLst/>
          </a:prstGeom>
          <a:solidFill>
            <a:srgbClr val="578FD5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系统功能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9" name="立方体 8"/>
          <p:cNvSpPr/>
          <p:nvPr/>
        </p:nvSpPr>
        <p:spPr>
          <a:xfrm>
            <a:off x="335692" y="2671199"/>
            <a:ext cx="1827216" cy="1297794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系统功能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" name="立方体 9"/>
          <p:cNvSpPr/>
          <p:nvPr/>
        </p:nvSpPr>
        <p:spPr>
          <a:xfrm>
            <a:off x="335692" y="1327122"/>
            <a:ext cx="1827216" cy="1297794"/>
          </a:xfrm>
          <a:prstGeom prst="cube">
            <a:avLst/>
          </a:prstGeom>
          <a:solidFill>
            <a:srgbClr val="F2F2F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系统功能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DEB83D1-507C-628C-E57D-4CDD4114540C}"/>
              </a:ext>
            </a:extLst>
          </p:cNvPr>
          <p:cNvSpPr/>
          <p:nvPr/>
        </p:nvSpPr>
        <p:spPr>
          <a:xfrm>
            <a:off x="2297927" y="1041198"/>
            <a:ext cx="9787917" cy="662122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2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噪声下位机：采集卡、</a:t>
            </a:r>
            <a:r>
              <a:rPr kumimoji="0" lang="en-US" altLang="zh-CN" sz="2400" b="1" i="0" u="none" strike="noStrike" kern="0" cap="none" spc="2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3D</a:t>
            </a:r>
            <a:r>
              <a:rPr kumimoji="0" lang="zh-CN" altLang="en-US" sz="2400" b="1" i="0" u="none" strike="noStrike" kern="0" cap="none" spc="2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打印外壳、物联网卡通信</a:t>
            </a:r>
            <a:endParaRPr kumimoji="0" lang="zh-CN" altLang="en-US" sz="1600" b="0" i="0" u="none" strike="noStrike" kern="0" cap="none" spc="2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799802-9286-2E3E-6007-E28D2B7BD2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06" b="98819" l="9341" r="89971">
                        <a14:foregroundMark x1="14061" y1="11024" x2="56932" y2="8136"/>
                        <a14:foregroundMark x1="13569" y1="5512" x2="24877" y2="3806"/>
                        <a14:foregroundMark x1="28810" y1="63255" x2="29695" y2="79659"/>
                        <a14:foregroundMark x1="29695" y1="79659" x2="31858" y2="64042"/>
                        <a14:foregroundMark x1="31858" y1="64042" x2="30187" y2="87664"/>
                        <a14:foregroundMark x1="30187" y1="87664" x2="28220" y2="63648"/>
                        <a14:foregroundMark x1="28220" y1="63648" x2="28712" y2="61942"/>
                        <a14:foregroundMark x1="34389" y1="88137" x2="26647" y2="98819"/>
                        <a14:foregroundMark x1="26647" y1="98819" x2="20649" y2="95932"/>
                        <a14:foregroundMark x1="19567" y1="55643" x2="57915" y2="54593"/>
                        <a14:foregroundMark x1="57915" y1="54593" x2="23697" y2="57612"/>
                        <a14:foregroundMark x1="23697" y1="57612" x2="13963" y2="52756"/>
                        <a14:foregroundMark x1="9440" y1="39239" x2="9354" y2="51255"/>
                        <a14:foregroundMark x1="35792" y1="56955" x2="35795" y2="57541"/>
                        <a14:foregroundMark x1="35693" y1="55118" x2="35759" y2="57515"/>
                        <a14:foregroundMark x1="37856" y1="56824" x2="37770" y2="58452"/>
                        <a14:foregroundMark x1="34389" y1="82078" x2="30973" y2="93438"/>
                        <a14:foregroundMark x1="30973" y1="93438" x2="30973" y2="89501"/>
                        <a14:foregroundMark x1="34022" y1="90682" x2="34659" y2="86985"/>
                        <a14:foregroundMark x1="33333" y1="82021" x2="34389" y2="82834"/>
                        <a14:foregroundMark x1="34317" y1="92913" x2="35140" y2="88845"/>
                        <a14:foregroundMark x1="33235" y1="95932" x2="34798" y2="90750"/>
                        <a14:backgroundMark x1="39036" y1="63911" x2="38938" y2="63386"/>
                        <a14:backgroundMark x1="37856" y1="66535" x2="38741" y2="60761"/>
                        <a14:backgroundMark x1="39528" y1="63517" x2="39036" y2="73360"/>
                        <a14:backgroundMark x1="39331" y1="63648" x2="40020" y2="62598"/>
                        <a14:backgroundMark x1="38348" y1="60367" x2="37660" y2="60105"/>
                        <a14:backgroundMark x1="38446" y1="64042" x2="36185" y2="61286"/>
                        <a14:backgroundMark x1="38938" y1="61680" x2="35693" y2="59318"/>
                        <a14:backgroundMark x1="39135" y1="63648" x2="37365" y2="62730"/>
                        <a14:backgroundMark x1="38151" y1="59055" x2="38151" y2="59055"/>
                        <a14:backgroundMark x1="37660" y1="59449" x2="37758" y2="60236"/>
                        <a14:backgroundMark x1="38151" y1="59449" x2="37266" y2="59711"/>
                        <a14:backgroundMark x1="38348" y1="60236" x2="38446" y2="59318"/>
                        <a14:backgroundMark x1="38250" y1="62205" x2="37660" y2="60630"/>
                        <a14:backgroundMark x1="38643" y1="60367" x2="38053" y2="60105"/>
                        <a14:backgroundMark x1="35103" y1="59711" x2="37365" y2="74934"/>
                        <a14:backgroundMark x1="37365" y1="74934" x2="36087" y2="64436"/>
                        <a14:backgroundMark x1="37561" y1="70866" x2="36185" y2="75591"/>
                        <a14:backgroundMark x1="36480" y1="75066" x2="36480" y2="88845"/>
                        <a14:backgroundMark x1="36578" y1="74803" x2="36775" y2="81102"/>
                        <a14:backgroundMark x1="36971" y1="75328" x2="36676" y2="90814"/>
                        <a14:backgroundMark x1="36676" y1="90814" x2="36676" y2="83333"/>
                        <a14:backgroundMark x1="8751" y1="53675" x2="8850" y2="52887"/>
                        <a14:backgroundMark x1="8555" y1="52756" x2="9145" y2="52887"/>
                        <a14:backgroundMark x1="8850" y1="53281" x2="9538" y2="54724"/>
                        <a14:backgroundMark x1="8751" y1="52887" x2="9833" y2="547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2368"/>
          <a:stretch/>
        </p:blipFill>
        <p:spPr>
          <a:xfrm>
            <a:off x="2427486" y="2846825"/>
            <a:ext cx="3283289" cy="3168253"/>
          </a:xfrm>
          <a:prstGeom prst="rect">
            <a:avLst/>
          </a:prstGeom>
        </p:spPr>
      </p:pic>
      <p:pic>
        <p:nvPicPr>
          <p:cNvPr id="1026" name="图片 109" descr="图片9">
            <a:extLst>
              <a:ext uri="{FF2B5EF4-FFF2-40B4-BE49-F238E27FC236}">
                <a16:creationId xmlns:a16="http://schemas.microsoft.com/office/drawing/2014/main" id="{AE0E6DFD-F325-C270-CCBE-AC0A8E566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266" y="1803523"/>
            <a:ext cx="2307395" cy="1907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" name="矩形标注 7">
            <a:extLst>
              <a:ext uri="{FF2B5EF4-FFF2-40B4-BE49-F238E27FC236}">
                <a16:creationId xmlns:a16="http://schemas.microsoft.com/office/drawing/2014/main" id="{DFC9E8D4-8471-8FC1-4512-D85B4FAD9594}"/>
              </a:ext>
            </a:extLst>
          </p:cNvPr>
          <p:cNvSpPr/>
          <p:nvPr/>
        </p:nvSpPr>
        <p:spPr>
          <a:xfrm>
            <a:off x="3310209" y="2193594"/>
            <a:ext cx="1077064" cy="431322"/>
          </a:xfrm>
          <a:prstGeom prst="wedgeRectCallout">
            <a:avLst>
              <a:gd name="adj1" fmla="val 30008"/>
              <a:gd name="adj2" fmla="val 97054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</a:rPr>
              <a:t>下位设备</a:t>
            </a:r>
          </a:p>
        </p:txBody>
      </p:sp>
      <p:sp>
        <p:nvSpPr>
          <p:cNvPr id="16" name="矩形标注 7">
            <a:extLst>
              <a:ext uri="{FF2B5EF4-FFF2-40B4-BE49-F238E27FC236}">
                <a16:creationId xmlns:a16="http://schemas.microsoft.com/office/drawing/2014/main" id="{F27738F2-FC79-C631-E484-7870B80B8FB7}"/>
              </a:ext>
            </a:extLst>
          </p:cNvPr>
          <p:cNvSpPr/>
          <p:nvPr/>
        </p:nvSpPr>
        <p:spPr>
          <a:xfrm>
            <a:off x="7239481" y="3595618"/>
            <a:ext cx="1284882" cy="431322"/>
          </a:xfrm>
          <a:prstGeom prst="wedgeRectCallout">
            <a:avLst>
              <a:gd name="adj1" fmla="val -28714"/>
              <a:gd name="adj2" fmla="val -97299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</a:rPr>
              <a:t>声音传感器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064583B-0435-7825-D991-A702A3DCF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78" y="4100700"/>
            <a:ext cx="2106089" cy="210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左大括号 16">
            <a:extLst>
              <a:ext uri="{FF2B5EF4-FFF2-40B4-BE49-F238E27FC236}">
                <a16:creationId xmlns:a16="http://schemas.microsoft.com/office/drawing/2014/main" id="{80D38F83-EFB3-5AEC-688B-9ED98CAF9FCC}"/>
              </a:ext>
            </a:extLst>
          </p:cNvPr>
          <p:cNvSpPr/>
          <p:nvPr/>
        </p:nvSpPr>
        <p:spPr>
          <a:xfrm>
            <a:off x="5430982" y="2042727"/>
            <a:ext cx="447531" cy="4311891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8" name="矩形标注 7">
            <a:extLst>
              <a:ext uri="{FF2B5EF4-FFF2-40B4-BE49-F238E27FC236}">
                <a16:creationId xmlns:a16="http://schemas.microsoft.com/office/drawing/2014/main" id="{3B66367E-6A65-EA64-E313-D759C841EB09}"/>
              </a:ext>
            </a:extLst>
          </p:cNvPr>
          <p:cNvSpPr/>
          <p:nvPr/>
        </p:nvSpPr>
        <p:spPr>
          <a:xfrm>
            <a:off x="7239481" y="5896611"/>
            <a:ext cx="1024586" cy="431322"/>
          </a:xfrm>
          <a:prstGeom prst="wedgeRectCallout">
            <a:avLst>
              <a:gd name="adj1" fmla="val -31398"/>
              <a:gd name="adj2" fmla="val -9944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</a:rPr>
              <a:t>采集卡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9DFAB52-1A32-F119-455A-62BAC0A34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9301" y="1839541"/>
            <a:ext cx="1726530" cy="172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标注 7">
            <a:extLst>
              <a:ext uri="{FF2B5EF4-FFF2-40B4-BE49-F238E27FC236}">
                <a16:creationId xmlns:a16="http://schemas.microsoft.com/office/drawing/2014/main" id="{3F0AF3B7-EE0E-2250-8186-8C221D6407A0}"/>
              </a:ext>
            </a:extLst>
          </p:cNvPr>
          <p:cNvSpPr/>
          <p:nvPr/>
        </p:nvSpPr>
        <p:spPr>
          <a:xfrm>
            <a:off x="9493133" y="3595618"/>
            <a:ext cx="1284882" cy="431322"/>
          </a:xfrm>
          <a:prstGeom prst="wedgeRectCallout">
            <a:avLst>
              <a:gd name="adj1" fmla="val 21101"/>
              <a:gd name="adj2" fmla="val -10627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FF0000"/>
                </a:solidFill>
              </a:rPr>
              <a:t>4G</a:t>
            </a:r>
            <a:r>
              <a:rPr lang="zh-CN" altLang="en-US" sz="1600" dirty="0">
                <a:solidFill>
                  <a:srgbClr val="FF0000"/>
                </a:solidFill>
              </a:rPr>
              <a:t>模块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5DBE2D3D-1080-45D1-309D-FD6233E17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469" y="4026794"/>
            <a:ext cx="2034194" cy="203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标注 7">
            <a:extLst>
              <a:ext uri="{FF2B5EF4-FFF2-40B4-BE49-F238E27FC236}">
                <a16:creationId xmlns:a16="http://schemas.microsoft.com/office/drawing/2014/main" id="{D9797C0C-6CBD-80BF-E052-812CE020AE12}"/>
              </a:ext>
            </a:extLst>
          </p:cNvPr>
          <p:cNvSpPr/>
          <p:nvPr/>
        </p:nvSpPr>
        <p:spPr>
          <a:xfrm>
            <a:off x="9421090" y="6035437"/>
            <a:ext cx="1274619" cy="369161"/>
          </a:xfrm>
          <a:prstGeom prst="wedgeRectCallout">
            <a:avLst>
              <a:gd name="adj1" fmla="val 21697"/>
              <a:gd name="adj2" fmla="val -11376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FF0000"/>
                </a:solidFill>
              </a:rPr>
              <a:t>0.96</a:t>
            </a:r>
            <a:r>
              <a:rPr lang="zh-CN" altLang="en-US" sz="1600" dirty="0">
                <a:solidFill>
                  <a:srgbClr val="FF0000"/>
                </a:solidFill>
              </a:rPr>
              <a:t>寸</a:t>
            </a:r>
            <a:r>
              <a:rPr lang="en-US" altLang="zh-CN" sz="1600" dirty="0">
                <a:solidFill>
                  <a:srgbClr val="FF0000"/>
                </a:solidFill>
              </a:rPr>
              <a:t>OLED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60D7064-B9FE-FCF9-184B-BABCDA0B1AC0}"/>
              </a:ext>
            </a:extLst>
          </p:cNvPr>
          <p:cNvSpPr txBox="1"/>
          <p:nvPr/>
        </p:nvSpPr>
        <p:spPr>
          <a:xfrm>
            <a:off x="11518412" y="2906010"/>
            <a:ext cx="37688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下位机主要模块介绍</a:t>
            </a:r>
          </a:p>
        </p:txBody>
      </p:sp>
    </p:spTree>
    <p:extLst>
      <p:ext uri="{BB962C8B-B14F-4D97-AF65-F5344CB8AC3E}">
        <p14:creationId xmlns:p14="http://schemas.microsoft.com/office/powerpoint/2010/main" val="14647358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8"/>
          <p:cNvSpPr txBox="1"/>
          <p:nvPr/>
        </p:nvSpPr>
        <p:spPr>
          <a:xfrm>
            <a:off x="116364" y="282258"/>
            <a:ext cx="57621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tabLst/>
              <a:defRPr/>
            </a:pPr>
            <a:r>
              <a:rPr kumimoji="0" lang="en-US" altLang="zh-CN" sz="2800" b="1" i="0" u="none" strike="noStrike" kern="1800" cap="none" spc="2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02 </a:t>
            </a:r>
            <a:r>
              <a:rPr kumimoji="0" lang="zh-CN" altLang="en-US" sz="2800" b="1" i="0" u="none" strike="noStrike" kern="1800" cap="none" spc="2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项目成果</a:t>
            </a:r>
          </a:p>
        </p:txBody>
      </p:sp>
      <p:sp>
        <p:nvSpPr>
          <p:cNvPr id="7" name="立方体 6"/>
          <p:cNvSpPr/>
          <p:nvPr/>
        </p:nvSpPr>
        <p:spPr>
          <a:xfrm>
            <a:off x="335692" y="5366181"/>
            <a:ext cx="1827216" cy="1297794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系统功能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4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立方体 7"/>
          <p:cNvSpPr/>
          <p:nvPr/>
        </p:nvSpPr>
        <p:spPr>
          <a:xfrm>
            <a:off x="335692" y="4018690"/>
            <a:ext cx="1827216" cy="1297794"/>
          </a:xfrm>
          <a:prstGeom prst="cube">
            <a:avLst/>
          </a:prstGeom>
          <a:solidFill>
            <a:srgbClr val="578FD5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系统功能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9" name="立方体 8"/>
          <p:cNvSpPr/>
          <p:nvPr/>
        </p:nvSpPr>
        <p:spPr>
          <a:xfrm>
            <a:off x="335692" y="2671199"/>
            <a:ext cx="1827216" cy="1297794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系统功能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" name="立方体 9"/>
          <p:cNvSpPr/>
          <p:nvPr/>
        </p:nvSpPr>
        <p:spPr>
          <a:xfrm>
            <a:off x="335692" y="1327122"/>
            <a:ext cx="1827216" cy="1297794"/>
          </a:xfrm>
          <a:prstGeom prst="cube">
            <a:avLst/>
          </a:prstGeom>
          <a:solidFill>
            <a:srgbClr val="F2F2F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系统功能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DEB83D1-507C-628C-E57D-4CDD4114540C}"/>
              </a:ext>
            </a:extLst>
          </p:cNvPr>
          <p:cNvSpPr/>
          <p:nvPr/>
        </p:nvSpPr>
        <p:spPr>
          <a:xfrm>
            <a:off x="2297927" y="1041198"/>
            <a:ext cx="9787917" cy="662122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2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噪声下位机：主板与</a:t>
            </a:r>
            <a:r>
              <a:rPr kumimoji="0" lang="en-US" altLang="zh-CN" sz="2400" b="1" i="0" u="none" strike="noStrike" kern="0" cap="none" spc="2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3D</a:t>
            </a:r>
            <a:r>
              <a:rPr kumimoji="0" lang="zh-CN" altLang="en-US" sz="2400" b="1" i="0" u="none" strike="noStrike" kern="0" cap="none" spc="2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外壳设计</a:t>
            </a:r>
            <a:endParaRPr kumimoji="0" lang="zh-CN" altLang="en-US" sz="1600" b="0" i="0" u="none" strike="noStrike" kern="0" cap="none" spc="2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067A196-7E95-E736-0C5F-5443CF203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496" y="2004689"/>
            <a:ext cx="3993364" cy="28374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EEDB9D5-2ABF-8514-7BB8-8C585C9F2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317" y="1910517"/>
            <a:ext cx="4103204" cy="29952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8DB8613-E24D-CCCB-17BD-6749194CC6E0}"/>
              </a:ext>
            </a:extLst>
          </p:cNvPr>
          <p:cNvSpPr txBox="1"/>
          <p:nvPr/>
        </p:nvSpPr>
        <p:spPr>
          <a:xfrm>
            <a:off x="3314128" y="5216637"/>
            <a:ext cx="30245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原理图设计：</a:t>
            </a:r>
            <a:endParaRPr lang="en-US" altLang="zh-CN" b="1" dirty="0"/>
          </a:p>
          <a:p>
            <a:r>
              <a:rPr lang="zh-CN" altLang="en-US" dirty="0"/>
              <a:t>设备选型均采用低功耗产品，接口使用插件，功能解耦，方便定位故障点并快速维护。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3BBDD02-72FA-A949-5C6D-43DDB5694506}"/>
              </a:ext>
            </a:extLst>
          </p:cNvPr>
          <p:cNvSpPr txBox="1"/>
          <p:nvPr/>
        </p:nvSpPr>
        <p:spPr>
          <a:xfrm>
            <a:off x="8161621" y="5216636"/>
            <a:ext cx="30245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外壳设计：</a:t>
            </a:r>
            <a:endParaRPr lang="en-US" altLang="zh-CN" b="1" dirty="0"/>
          </a:p>
          <a:p>
            <a:r>
              <a:rPr lang="zh-CN" altLang="en-US" dirty="0"/>
              <a:t>顶部具有钉孔，方便安装，体积仅有</a:t>
            </a:r>
            <a:r>
              <a:rPr lang="en-US" altLang="zh-CN" dirty="0"/>
              <a:t>101</a:t>
            </a:r>
            <a:r>
              <a:rPr lang="zh-CN" altLang="en-US" dirty="0"/>
              <a:t>*</a:t>
            </a:r>
            <a:r>
              <a:rPr lang="en-US" altLang="zh-CN" dirty="0"/>
              <a:t>72(mm)</a:t>
            </a:r>
            <a:r>
              <a:rPr lang="zh-CN" altLang="en-US" dirty="0"/>
              <a:t>，传感器探头下部引出，较好防水</a:t>
            </a:r>
          </a:p>
        </p:txBody>
      </p:sp>
    </p:spTree>
    <p:extLst>
      <p:ext uri="{BB962C8B-B14F-4D97-AF65-F5344CB8AC3E}">
        <p14:creationId xmlns:p14="http://schemas.microsoft.com/office/powerpoint/2010/main" val="292851471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8"/>
          <p:cNvSpPr txBox="1"/>
          <p:nvPr/>
        </p:nvSpPr>
        <p:spPr>
          <a:xfrm>
            <a:off x="116364" y="282258"/>
            <a:ext cx="57621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tabLst/>
              <a:defRPr/>
            </a:pPr>
            <a:r>
              <a:rPr kumimoji="0" lang="en-US" altLang="zh-CN" sz="2800" b="1" i="0" u="none" strike="noStrike" kern="1800" cap="none" spc="2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02 </a:t>
            </a:r>
            <a:r>
              <a:rPr kumimoji="0" lang="zh-CN" altLang="en-US" sz="2800" b="1" i="0" u="none" strike="noStrike" kern="1800" cap="none" spc="2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项目成果</a:t>
            </a:r>
          </a:p>
        </p:txBody>
      </p:sp>
      <p:sp>
        <p:nvSpPr>
          <p:cNvPr id="7" name="立方体 6"/>
          <p:cNvSpPr/>
          <p:nvPr/>
        </p:nvSpPr>
        <p:spPr>
          <a:xfrm>
            <a:off x="335692" y="5366181"/>
            <a:ext cx="1827216" cy="1297794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系统功能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4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立方体 7"/>
          <p:cNvSpPr/>
          <p:nvPr/>
        </p:nvSpPr>
        <p:spPr>
          <a:xfrm>
            <a:off x="335692" y="4018690"/>
            <a:ext cx="1827216" cy="1297794"/>
          </a:xfrm>
          <a:prstGeom prst="cube">
            <a:avLst/>
          </a:prstGeom>
          <a:solidFill>
            <a:srgbClr val="578FD5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系统功能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9" name="立方体 8"/>
          <p:cNvSpPr/>
          <p:nvPr/>
        </p:nvSpPr>
        <p:spPr>
          <a:xfrm>
            <a:off x="335692" y="2671199"/>
            <a:ext cx="1827216" cy="1297794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系统功能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" name="立方体 9"/>
          <p:cNvSpPr/>
          <p:nvPr/>
        </p:nvSpPr>
        <p:spPr>
          <a:xfrm>
            <a:off x="335692" y="1327122"/>
            <a:ext cx="1827216" cy="1297794"/>
          </a:xfrm>
          <a:prstGeom prst="cube">
            <a:avLst/>
          </a:prstGeom>
          <a:solidFill>
            <a:srgbClr val="F2F2F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系统功能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DEB83D1-507C-628C-E57D-4CDD4114540C}"/>
              </a:ext>
            </a:extLst>
          </p:cNvPr>
          <p:cNvSpPr/>
          <p:nvPr/>
        </p:nvSpPr>
        <p:spPr>
          <a:xfrm>
            <a:off x="2297927" y="1041198"/>
            <a:ext cx="9787917" cy="662122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2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噪声下位机：能耗与续航</a:t>
            </a:r>
            <a:endParaRPr kumimoji="0" lang="zh-CN" altLang="en-US" sz="1600" b="0" i="0" u="none" strike="noStrike" kern="0" cap="none" spc="2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5FD418B-221D-CA0F-2BAA-31C48D4318B2}"/>
              </a:ext>
            </a:extLst>
          </p:cNvPr>
          <p:cNvGrpSpPr/>
          <p:nvPr/>
        </p:nvGrpSpPr>
        <p:grpSpPr>
          <a:xfrm>
            <a:off x="2433509" y="1976019"/>
            <a:ext cx="3968093" cy="3652891"/>
            <a:chOff x="2512639" y="2277313"/>
            <a:chExt cx="3968093" cy="365289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96994C1-76B0-0CAC-082F-3F55FB5D9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2639" y="2277313"/>
              <a:ext cx="3968093" cy="365289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C73F00B-A528-38B7-1788-A6498B62FA2B}"/>
                </a:ext>
              </a:extLst>
            </p:cNvPr>
            <p:cNvSpPr/>
            <p:nvPr/>
          </p:nvSpPr>
          <p:spPr>
            <a:xfrm>
              <a:off x="5105401" y="5631180"/>
              <a:ext cx="491490" cy="129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EA1339F-2BAD-6A99-F5C1-9BC4D68299AB}"/>
                </a:ext>
              </a:extLst>
            </p:cNvPr>
            <p:cNvSpPr/>
            <p:nvPr/>
          </p:nvSpPr>
          <p:spPr>
            <a:xfrm>
              <a:off x="4084320" y="5617845"/>
              <a:ext cx="462915" cy="1562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74612DF-98A6-8F33-F6C8-DED85455C802}"/>
                </a:ext>
              </a:extLst>
            </p:cNvPr>
            <p:cNvSpPr txBox="1"/>
            <p:nvPr/>
          </p:nvSpPr>
          <p:spPr>
            <a:xfrm>
              <a:off x="4004309" y="5590059"/>
              <a:ext cx="668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b="1" dirty="0">
                  <a:solidFill>
                    <a:srgbClr val="17000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1800mah</a:t>
              </a:r>
              <a:endParaRPr lang="zh-CN" altLang="en-US" sz="900" b="1" dirty="0">
                <a:solidFill>
                  <a:srgbClr val="17000A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EE31AB6-587A-7D8D-95B1-706D433F68FD}"/>
                </a:ext>
              </a:extLst>
            </p:cNvPr>
            <p:cNvSpPr txBox="1"/>
            <p:nvPr/>
          </p:nvSpPr>
          <p:spPr>
            <a:xfrm>
              <a:off x="5052060" y="5588154"/>
              <a:ext cx="53721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b="1" dirty="0">
                  <a:solidFill>
                    <a:srgbClr val="17000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25</a:t>
              </a:r>
              <a:r>
                <a:rPr lang="zh-CN" altLang="en-US" sz="900" b="1" dirty="0">
                  <a:solidFill>
                    <a:srgbClr val="17000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小时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94179756-39AC-9D2C-77FE-44CEB9FB7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3281" y="1976019"/>
            <a:ext cx="5061777" cy="21132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37F35A4-62C0-26D0-CA99-8B5D0BD97ACD}"/>
              </a:ext>
            </a:extLst>
          </p:cNvPr>
          <p:cNvSpPr txBox="1"/>
          <p:nvPr/>
        </p:nvSpPr>
        <p:spPr>
          <a:xfrm>
            <a:off x="2955828" y="5901609"/>
            <a:ext cx="302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满电续航：理论</a:t>
            </a:r>
            <a:r>
              <a:rPr lang="en-US" altLang="zh-CN" b="1" dirty="0"/>
              <a:t>25</a:t>
            </a:r>
            <a:r>
              <a:rPr lang="zh-CN" altLang="en-US" b="1" dirty="0"/>
              <a:t>小时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1D674A6-1CE5-4C11-A887-6EC2023314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393" b="48718"/>
          <a:stretch/>
        </p:blipFill>
        <p:spPr>
          <a:xfrm>
            <a:off x="6682742" y="4413586"/>
            <a:ext cx="3086100" cy="21183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矩形标注 7">
            <a:extLst>
              <a:ext uri="{FF2B5EF4-FFF2-40B4-BE49-F238E27FC236}">
                <a16:creationId xmlns:a16="http://schemas.microsoft.com/office/drawing/2014/main" id="{55813753-89A3-DF43-2EB6-863ECBF76ECA}"/>
              </a:ext>
            </a:extLst>
          </p:cNvPr>
          <p:cNvSpPr/>
          <p:nvPr/>
        </p:nvSpPr>
        <p:spPr>
          <a:xfrm>
            <a:off x="10547403" y="4257395"/>
            <a:ext cx="1446481" cy="662122"/>
          </a:xfrm>
          <a:prstGeom prst="wedgeRectCallout">
            <a:avLst>
              <a:gd name="adj1" fmla="val -29897"/>
              <a:gd name="adj2" fmla="val -92299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正常运行电压电流波形</a:t>
            </a:r>
          </a:p>
        </p:txBody>
      </p:sp>
      <p:sp>
        <p:nvSpPr>
          <p:cNvPr id="18" name="矩形标注 7">
            <a:extLst>
              <a:ext uri="{FF2B5EF4-FFF2-40B4-BE49-F238E27FC236}">
                <a16:creationId xmlns:a16="http://schemas.microsoft.com/office/drawing/2014/main" id="{85E2B8BF-872C-2546-0F54-23CE595C762E}"/>
              </a:ext>
            </a:extLst>
          </p:cNvPr>
          <p:cNvSpPr/>
          <p:nvPr/>
        </p:nvSpPr>
        <p:spPr>
          <a:xfrm>
            <a:off x="10102478" y="5684017"/>
            <a:ext cx="1391470" cy="662122"/>
          </a:xfrm>
          <a:prstGeom prst="wedgeRectCallout">
            <a:avLst>
              <a:gd name="adj1" fmla="val -66543"/>
              <a:gd name="adj2" fmla="val -3918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实际运行</a:t>
            </a:r>
            <a:r>
              <a:rPr lang="en-US" altLang="zh-CN" sz="1600" dirty="0">
                <a:solidFill>
                  <a:srgbClr val="FF0000"/>
                </a:solidFill>
                <a:latin typeface="Calibri"/>
                <a:ea typeface="宋体" panose="02010600030101010101" pitchFamily="2" charset="-122"/>
              </a:rPr>
              <a:t>20</a:t>
            </a:r>
            <a:r>
              <a:rPr lang="zh-CN" altLang="en-US" sz="1600" dirty="0">
                <a:solidFill>
                  <a:srgbClr val="FF0000"/>
                </a:solidFill>
                <a:latin typeface="Calibri"/>
                <a:ea typeface="宋体" panose="02010600030101010101" pitchFamily="2" charset="-122"/>
              </a:rPr>
              <a:t>小时效果图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738900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8"/>
          <p:cNvSpPr txBox="1"/>
          <p:nvPr/>
        </p:nvSpPr>
        <p:spPr>
          <a:xfrm>
            <a:off x="116364" y="282258"/>
            <a:ext cx="57621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en-US" altLang="zh-CN" sz="2800" b="1" kern="1800" spc="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02 </a:t>
            </a:r>
            <a:r>
              <a:rPr lang="zh-CN" altLang="en-US" sz="2800" b="1" kern="1800" spc="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项目</a:t>
            </a:r>
            <a:r>
              <a:rPr lang="zh-CN" altLang="en-US" sz="2800" b="1" kern="1800" spc="200" dirty="0">
                <a:solidFill>
                  <a:srgbClr val="0070C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成果</a:t>
            </a:r>
            <a:endParaRPr lang="zh-CN" altLang="en-US" sz="2800" b="1" kern="1800" spc="20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DEB83D1-507C-628C-E57D-4CDD4114540C}"/>
              </a:ext>
            </a:extLst>
          </p:cNvPr>
          <p:cNvSpPr/>
          <p:nvPr/>
        </p:nvSpPr>
        <p:spPr>
          <a:xfrm>
            <a:off x="564543" y="1041198"/>
            <a:ext cx="11521301" cy="662122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lnSpc>
                <a:spcPct val="100000"/>
              </a:lnSpc>
              <a:spcBef>
                <a:spcPts val="200"/>
              </a:spcBef>
            </a:pPr>
            <a:r>
              <a:rPr lang="zh-CN" altLang="en-US" sz="2400" b="1" kern="0" spc="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通过第三方检测</a:t>
            </a:r>
            <a:endParaRPr lang="zh-CN" altLang="en-US" sz="1600" kern="0" spc="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2C1DCC6-B087-3294-E131-3AD1B84E76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8470" y="1967762"/>
            <a:ext cx="3168253" cy="4465055"/>
          </a:xfrm>
          <a:prstGeom prst="rect">
            <a:avLst/>
          </a:prstGeom>
        </p:spPr>
      </p:pic>
      <p:sp>
        <p:nvSpPr>
          <p:cNvPr id="2" name="矩形标注 7">
            <a:extLst>
              <a:ext uri="{FF2B5EF4-FFF2-40B4-BE49-F238E27FC236}">
                <a16:creationId xmlns:a16="http://schemas.microsoft.com/office/drawing/2014/main" id="{4A98E37C-324F-E1E9-4BAD-6250C747B1A6}"/>
              </a:ext>
            </a:extLst>
          </p:cNvPr>
          <p:cNvSpPr/>
          <p:nvPr/>
        </p:nvSpPr>
        <p:spPr>
          <a:xfrm>
            <a:off x="10302239" y="2626995"/>
            <a:ext cx="1115695" cy="1070362"/>
          </a:xfrm>
          <a:prstGeom prst="wedgeRectCallout">
            <a:avLst>
              <a:gd name="adj1" fmla="val -77917"/>
              <a:gd name="adj2" fmla="val -3785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</a:rPr>
              <a:t>此处展示第三方检测报告截图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8F3DCB-4253-C98E-0504-A5E63509B038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8814" y="1967762"/>
            <a:ext cx="3168000" cy="44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62627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8"/>
          <p:cNvSpPr txBox="1"/>
          <p:nvPr/>
        </p:nvSpPr>
        <p:spPr>
          <a:xfrm>
            <a:off x="116364" y="282258"/>
            <a:ext cx="57621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tabLst/>
              <a:defRPr/>
            </a:pPr>
            <a:r>
              <a:rPr kumimoji="0" lang="en-US" altLang="zh-CN" sz="2800" b="1" i="0" u="none" strike="noStrike" kern="1800" cap="none" spc="2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02 </a:t>
            </a:r>
            <a:r>
              <a:rPr kumimoji="0" lang="zh-CN" altLang="en-US" sz="2800" b="1" i="0" u="none" strike="noStrike" kern="1800" cap="none" spc="2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项目成果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DEB83D1-507C-628C-E57D-4CDD4114540C}"/>
              </a:ext>
            </a:extLst>
          </p:cNvPr>
          <p:cNvSpPr/>
          <p:nvPr/>
        </p:nvSpPr>
        <p:spPr>
          <a:xfrm>
            <a:off x="564543" y="1041198"/>
            <a:ext cx="11521301" cy="662122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2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申请发明专利一项</a:t>
            </a:r>
            <a:endParaRPr kumimoji="0" lang="zh-CN" altLang="en-US" sz="1600" b="0" i="0" u="none" strike="noStrike" kern="0" cap="none" spc="2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2C1DCC6-B087-3294-E131-3AD1B84E76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4794" y="1958938"/>
            <a:ext cx="3168253" cy="4482703"/>
          </a:xfrm>
          <a:prstGeom prst="rect">
            <a:avLst/>
          </a:prstGeom>
        </p:spPr>
      </p:pic>
      <p:sp>
        <p:nvSpPr>
          <p:cNvPr id="2" name="矩形标注 7">
            <a:extLst>
              <a:ext uri="{FF2B5EF4-FFF2-40B4-BE49-F238E27FC236}">
                <a16:creationId xmlns:a16="http://schemas.microsoft.com/office/drawing/2014/main" id="{4A98E37C-324F-E1E9-4BAD-6250C747B1A6}"/>
              </a:ext>
            </a:extLst>
          </p:cNvPr>
          <p:cNvSpPr/>
          <p:nvPr/>
        </p:nvSpPr>
        <p:spPr>
          <a:xfrm>
            <a:off x="10302239" y="2626995"/>
            <a:ext cx="1115695" cy="1292998"/>
          </a:xfrm>
          <a:prstGeom prst="wedgeRectCallout">
            <a:avLst>
              <a:gd name="adj1" fmla="val -77917"/>
              <a:gd name="adj2" fmla="val -3785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此处展示发明专利受理通知书（待补充）</a:t>
            </a:r>
          </a:p>
        </p:txBody>
      </p:sp>
    </p:spTree>
    <p:extLst>
      <p:ext uri="{BB962C8B-B14F-4D97-AF65-F5344CB8AC3E}">
        <p14:creationId xmlns:p14="http://schemas.microsoft.com/office/powerpoint/2010/main" val="308254350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8"/>
          <p:cNvSpPr txBox="1"/>
          <p:nvPr/>
        </p:nvSpPr>
        <p:spPr>
          <a:xfrm>
            <a:off x="116364" y="282258"/>
            <a:ext cx="57621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en-US" altLang="zh-CN" sz="2800" b="1" kern="1800" spc="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03 </a:t>
            </a:r>
            <a:r>
              <a:rPr lang="zh-CN" altLang="en-US" sz="2800" b="1" kern="1800" spc="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应用情况</a:t>
            </a:r>
          </a:p>
        </p:txBody>
      </p:sp>
      <p:sp>
        <p:nvSpPr>
          <p:cNvPr id="8" name="矩形 7"/>
          <p:cNvSpPr/>
          <p:nvPr/>
        </p:nvSpPr>
        <p:spPr>
          <a:xfrm>
            <a:off x="345404" y="993671"/>
            <a:ext cx="11538926" cy="1844945"/>
          </a:xfrm>
          <a:prstGeom prst="rect">
            <a:avLst/>
          </a:prstGeom>
          <a:solidFill>
            <a:schemeClr val="bg1"/>
          </a:solidFill>
          <a:ln w="19050">
            <a:solidFill>
              <a:srgbClr val="578FD5"/>
            </a:solidFill>
          </a:ln>
          <a:effectLst/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fontAlgn="auto">
              <a:lnSpc>
                <a:spcPct val="150000"/>
              </a:lnSpc>
              <a:spcBef>
                <a:spcPts val="200"/>
              </a:spcBef>
            </a:pPr>
            <a:r>
              <a:rPr lang="en-US" altLang="zh-CN" sz="2200" kern="0" spc="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1600" kern="0" spc="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、通过某变电站</a:t>
            </a:r>
            <a:r>
              <a:rPr lang="en-US" altLang="zh-CN" sz="1600" kern="0" spc="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220kV</a:t>
            </a:r>
            <a:r>
              <a:rPr lang="zh-CN" altLang="en-US" sz="1600" kern="0" spc="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主变</a:t>
            </a:r>
            <a:r>
              <a:rPr lang="en-US" altLang="zh-CN" sz="1600" kern="0" spc="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1600" kern="0" spc="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分钟全频段声纹波形进行分析，该主变噪音主要分贝频段分布在</a:t>
            </a:r>
            <a:r>
              <a:rPr lang="en-US" altLang="zh-CN" sz="1600" kern="0" spc="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200Hz</a:t>
            </a:r>
            <a:r>
              <a:rPr lang="zh-CN" altLang="en-US" sz="1600" kern="0" spc="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600" kern="0" spc="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300Hz</a:t>
            </a:r>
            <a:r>
              <a:rPr lang="zh-CN" altLang="en-US" sz="1600" kern="0" spc="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600" kern="0" spc="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400Hz</a:t>
            </a:r>
            <a:r>
              <a:rPr lang="zh-CN" altLang="en-US" sz="1600" kern="0" spc="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600" kern="0" spc="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500Hz</a:t>
            </a:r>
            <a:r>
              <a:rPr lang="zh-CN" altLang="en-US" sz="1600" kern="0" spc="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600" kern="0" spc="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600Hz</a:t>
            </a:r>
            <a:r>
              <a:rPr lang="zh-CN" altLang="en-US" sz="1600" kern="0" spc="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往后便基本没有，最大的频段分布在</a:t>
            </a:r>
            <a:r>
              <a:rPr lang="en-US" altLang="zh-CN" sz="1600" kern="0" spc="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300Hz</a:t>
            </a:r>
            <a:r>
              <a:rPr lang="zh-CN" altLang="en-US" sz="1600" kern="0" spc="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下，对应分贝为：</a:t>
            </a:r>
            <a:r>
              <a:rPr lang="en-US" altLang="zh-CN" sz="1600" kern="0" spc="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67.5281dB</a:t>
            </a:r>
            <a:endParaRPr lang="zh-CN" altLang="zh-CN" sz="12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 fontAlgn="auto">
              <a:lnSpc>
                <a:spcPct val="150000"/>
              </a:lnSpc>
              <a:spcBef>
                <a:spcPts val="200"/>
              </a:spcBef>
            </a:pPr>
            <a:r>
              <a:rPr lang="en-US" altLang="zh-CN" sz="1600" kern="0" spc="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1600" kern="0" spc="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、截取一小段</a:t>
            </a:r>
            <a:r>
              <a:rPr lang="en-US" altLang="zh-CN" sz="1600" kern="0" spc="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0.1s</a:t>
            </a:r>
            <a:r>
              <a:rPr lang="zh-CN" altLang="en-US" sz="1600" kern="0" spc="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时间的</a:t>
            </a:r>
            <a:r>
              <a:rPr lang="en-US" altLang="zh-CN" sz="1600" kern="0" spc="2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fft</a:t>
            </a:r>
            <a:r>
              <a:rPr lang="zh-CN" altLang="en-US" sz="1600" kern="0" spc="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，主要频段在前</a:t>
            </a:r>
            <a:r>
              <a:rPr lang="en-US" altLang="zh-CN" sz="1600" kern="0" spc="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600Hz</a:t>
            </a:r>
            <a:r>
              <a:rPr lang="zh-CN" altLang="en-US" sz="1600" kern="0" spc="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以内，</a:t>
            </a:r>
            <a:r>
              <a:rPr lang="en-US" altLang="zh-CN" sz="1600" kern="0" spc="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300Hz</a:t>
            </a:r>
            <a:r>
              <a:rPr lang="zh-CN" altLang="en-US" sz="1600" kern="0" spc="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达到最大分贝值</a:t>
            </a:r>
            <a:r>
              <a:rPr lang="en-US" altLang="zh-CN" sz="1600" kern="0" spc="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73.7988dB</a:t>
            </a:r>
            <a:r>
              <a:rPr lang="zh-CN" altLang="en-US" sz="1600" kern="0" spc="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，此时的分辨率为</a:t>
            </a:r>
            <a:r>
              <a:rPr lang="en-US" altLang="zh-CN" sz="1600" kern="0" spc="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10Hz</a:t>
            </a:r>
            <a:r>
              <a:rPr lang="zh-CN" altLang="en-US" sz="1600" kern="0" spc="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</p:txBody>
      </p:sp>
      <p:pic>
        <p:nvPicPr>
          <p:cNvPr id="6" name="图片 5" descr="220kv">
            <a:extLst>
              <a:ext uri="{FF2B5EF4-FFF2-40B4-BE49-F238E27FC236}">
                <a16:creationId xmlns:a16="http://schemas.microsoft.com/office/drawing/2014/main" id="{73A0CCD8-B648-1972-5137-E25598CF57CB}"/>
              </a:ext>
            </a:extLst>
          </p:cNvPr>
          <p:cNvPicPr>
            <a:picLocks/>
          </p:cNvPicPr>
          <p:nvPr/>
        </p:nvPicPr>
        <p:blipFill>
          <a:blip r:embed="rId3" cstate="print"/>
          <a:srcRect/>
          <a:stretch/>
        </p:blipFill>
        <p:spPr>
          <a:xfrm>
            <a:off x="624523" y="2949934"/>
            <a:ext cx="5253990" cy="3731274"/>
          </a:xfrm>
          <a:prstGeom prst="rect">
            <a:avLst/>
          </a:prstGeom>
        </p:spPr>
      </p:pic>
      <p:pic>
        <p:nvPicPr>
          <p:cNvPr id="9" name="图片 8" descr="220kv0.1">
            <a:extLst>
              <a:ext uri="{FF2B5EF4-FFF2-40B4-BE49-F238E27FC236}">
                <a16:creationId xmlns:a16="http://schemas.microsoft.com/office/drawing/2014/main" id="{4DAC9CBD-7053-149F-280C-04636D4BA59E}"/>
              </a:ext>
            </a:extLst>
          </p:cNvPr>
          <p:cNvPicPr>
            <a:picLocks/>
          </p:cNvPicPr>
          <p:nvPr/>
        </p:nvPicPr>
        <p:blipFill>
          <a:blip r:embed="rId4" cstate="print"/>
          <a:srcRect/>
          <a:stretch/>
        </p:blipFill>
        <p:spPr>
          <a:xfrm>
            <a:off x="6114867" y="3023291"/>
            <a:ext cx="5026025" cy="337502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8"/>
          <p:cNvSpPr txBox="1"/>
          <p:nvPr/>
        </p:nvSpPr>
        <p:spPr>
          <a:xfrm>
            <a:off x="116364" y="282258"/>
            <a:ext cx="57621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en-US" altLang="zh-CN" sz="2800" b="1" kern="1800" spc="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03 </a:t>
            </a:r>
            <a:r>
              <a:rPr lang="zh-CN" altLang="en-US" sz="2800" b="1" kern="1800" spc="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应用情况</a:t>
            </a:r>
          </a:p>
        </p:txBody>
      </p:sp>
      <p:sp>
        <p:nvSpPr>
          <p:cNvPr id="8" name="矩形 7"/>
          <p:cNvSpPr/>
          <p:nvPr/>
        </p:nvSpPr>
        <p:spPr>
          <a:xfrm>
            <a:off x="345404" y="993672"/>
            <a:ext cx="11538926" cy="1256548"/>
          </a:xfrm>
          <a:prstGeom prst="rect">
            <a:avLst/>
          </a:prstGeom>
          <a:solidFill>
            <a:schemeClr val="bg1"/>
          </a:solidFill>
          <a:ln w="19050">
            <a:solidFill>
              <a:srgbClr val="578FD5"/>
            </a:solidFill>
          </a:ln>
          <a:effectLst/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fontAlgn="auto">
              <a:lnSpc>
                <a:spcPct val="150000"/>
              </a:lnSpc>
              <a:spcBef>
                <a:spcPts val="200"/>
              </a:spcBef>
            </a:pPr>
            <a:r>
              <a:rPr lang="zh-CN" altLang="en-US" sz="1600" kern="0" spc="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通过某变电站运行方式调整前后</a:t>
            </a:r>
            <a:r>
              <a:rPr lang="en-US" altLang="zh-CN" sz="1600" kern="0" spc="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110kV</a:t>
            </a:r>
            <a:r>
              <a:rPr lang="zh-CN" altLang="en-US" sz="1600" kern="0" spc="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主变噪音进行分析，可知主变负荷电流改变时，噪音变化明显，且噪音变化与电流变化在时间上具有同步性。</a:t>
            </a:r>
          </a:p>
        </p:txBody>
      </p:sp>
      <p:pic>
        <p:nvPicPr>
          <p:cNvPr id="6" name="图片 5" descr="220kv">
            <a:extLst>
              <a:ext uri="{FF2B5EF4-FFF2-40B4-BE49-F238E27FC236}">
                <a16:creationId xmlns:a16="http://schemas.microsoft.com/office/drawing/2014/main" id="{73A0CCD8-B648-1972-5137-E25598CF57CB}"/>
              </a:ext>
            </a:extLst>
          </p:cNvPr>
          <p:cNvPicPr>
            <a:picLocks/>
          </p:cNvPicPr>
          <p:nvPr/>
        </p:nvPicPr>
        <p:blipFill>
          <a:blip r:embed="rId3" cstate="print"/>
          <a:srcRect/>
          <a:stretch/>
        </p:blipFill>
        <p:spPr>
          <a:xfrm>
            <a:off x="624523" y="2949934"/>
            <a:ext cx="5253990" cy="3731274"/>
          </a:xfrm>
          <a:prstGeom prst="rect">
            <a:avLst/>
          </a:prstGeom>
        </p:spPr>
      </p:pic>
      <p:pic>
        <p:nvPicPr>
          <p:cNvPr id="9" name="图片 8" descr="220kv0.1">
            <a:extLst>
              <a:ext uri="{FF2B5EF4-FFF2-40B4-BE49-F238E27FC236}">
                <a16:creationId xmlns:a16="http://schemas.microsoft.com/office/drawing/2014/main" id="{4DAC9CBD-7053-149F-280C-04636D4BA59E}"/>
              </a:ext>
            </a:extLst>
          </p:cNvPr>
          <p:cNvPicPr>
            <a:picLocks/>
          </p:cNvPicPr>
          <p:nvPr/>
        </p:nvPicPr>
        <p:blipFill>
          <a:blip r:embed="rId4" cstate="print"/>
          <a:srcRect/>
          <a:stretch/>
        </p:blipFill>
        <p:spPr>
          <a:xfrm>
            <a:off x="6114867" y="3023291"/>
            <a:ext cx="5026025" cy="337502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E37511F-B822-075A-87E1-259F91B366E1}"/>
              </a:ext>
            </a:extLst>
          </p:cNvPr>
          <p:cNvSpPr txBox="1"/>
          <p:nvPr/>
        </p:nvSpPr>
        <p:spPr>
          <a:xfrm>
            <a:off x="6096000" y="6398316"/>
            <a:ext cx="5695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此处展示方式调整前后噪音曲线和电流曲线（待补充）</a:t>
            </a:r>
          </a:p>
        </p:txBody>
      </p:sp>
    </p:spTree>
    <p:extLst>
      <p:ext uri="{BB962C8B-B14F-4D97-AF65-F5344CB8AC3E}">
        <p14:creationId xmlns:p14="http://schemas.microsoft.com/office/powerpoint/2010/main" val="631984309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42975" y="2148840"/>
            <a:ext cx="10304145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spc="100" dirty="0">
                <a:solidFill>
                  <a:schemeClr val="tx2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汇报完毕  敬请指正！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effectLst/>
              </a:rPr>
              <a:t>19</a:t>
            </a:fld>
            <a:endParaRPr lang="zh-CN" altLang="en-US">
              <a:effectLst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2492297" y="1804841"/>
            <a:ext cx="2030600" cy="3170655"/>
            <a:chOff x="727536" y="967838"/>
            <a:chExt cx="2707466" cy="4227540"/>
          </a:xfrm>
        </p:grpSpPr>
        <p:cxnSp>
          <p:nvCxnSpPr>
            <p:cNvPr id="81" name="直接连接符 80"/>
            <p:cNvCxnSpPr/>
            <p:nvPr/>
          </p:nvCxnSpPr>
          <p:spPr>
            <a:xfrm>
              <a:off x="3435002" y="1379378"/>
              <a:ext cx="0" cy="3816000"/>
            </a:xfrm>
            <a:prstGeom prst="line">
              <a:avLst/>
            </a:prstGeom>
            <a:solidFill>
              <a:srgbClr val="FFCC00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2" name="išľïḋé"/>
            <p:cNvSpPr txBox="1"/>
            <p:nvPr/>
          </p:nvSpPr>
          <p:spPr>
            <a:xfrm>
              <a:off x="727536" y="967838"/>
              <a:ext cx="2623091" cy="2291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zh-CN" altLang="en-US" sz="4950" b="1" dirty="0">
                  <a:solidFill>
                    <a:srgbClr val="0070C0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  <a:endParaRPr lang="en-US" sz="4950" b="1" dirty="0">
                <a:solidFill>
                  <a:srgbClr val="0070C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algn="r">
                <a:lnSpc>
                  <a:spcPct val="150000"/>
                </a:lnSpc>
              </a:pPr>
              <a:r>
                <a:rPr lang="tr-TR" sz="21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</a:p>
          </p:txBody>
        </p:sp>
        <p:pic>
          <p:nvPicPr>
            <p:cNvPr id="83" name="Picture 6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082852" y="3810248"/>
              <a:ext cx="2352150" cy="1385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组合 2"/>
          <p:cNvGrpSpPr/>
          <p:nvPr/>
        </p:nvGrpSpPr>
        <p:grpSpPr>
          <a:xfrm>
            <a:off x="5364321" y="2448686"/>
            <a:ext cx="4453255" cy="438150"/>
            <a:chOff x="4362431" y="1051377"/>
            <a:chExt cx="5937882" cy="698360"/>
          </a:xfrm>
        </p:grpSpPr>
        <p:sp>
          <p:nvSpPr>
            <p:cNvPr id="17" name="对角圆角矩形 2"/>
            <p:cNvSpPr/>
            <p:nvPr/>
          </p:nvSpPr>
          <p:spPr>
            <a:xfrm>
              <a:off x="5197274" y="1051377"/>
              <a:ext cx="5103039" cy="698360"/>
            </a:xfrm>
            <a:prstGeom prst="round2DiagRect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lIns="324000" rtlCol="0" anchor="ctr">
              <a:scene3d>
                <a:camera prst="orthographicFront"/>
                <a:lightRig rig="threePt" dir="t"/>
              </a:scene3d>
            </a:bodyPr>
            <a:lstStyle/>
            <a:p>
              <a:r>
                <a:rPr lang="zh-CN" altLang="en-US" sz="2100" b="1" dirty="0">
                  <a:solidFill>
                    <a:srgbClr val="005DA2"/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rPr>
                <a:t>项目背景</a:t>
              </a:r>
            </a:p>
          </p:txBody>
        </p:sp>
        <p:sp>
          <p:nvSpPr>
            <p:cNvPr id="18" name="对角圆角矩形 3"/>
            <p:cNvSpPr/>
            <p:nvPr/>
          </p:nvSpPr>
          <p:spPr>
            <a:xfrm>
              <a:off x="4362431" y="1051377"/>
              <a:ext cx="967641" cy="698360"/>
            </a:xfrm>
            <a:prstGeom prst="round2DiagRect">
              <a:avLst/>
            </a:prstGeom>
            <a:solidFill>
              <a:srgbClr val="0070C0"/>
            </a:solidFill>
            <a:ln w="127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r>
                <a:rPr lang="en-US" altLang="zh-CN" sz="2100" b="1" dirty="0">
                  <a:solidFill>
                    <a:srgbClr val="FFFFFF"/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364321" y="4038091"/>
            <a:ext cx="4453255" cy="438150"/>
            <a:chOff x="4362431" y="2009553"/>
            <a:chExt cx="5937881" cy="698360"/>
          </a:xfrm>
        </p:grpSpPr>
        <p:sp>
          <p:nvSpPr>
            <p:cNvPr id="5" name="对角圆角矩形 2"/>
            <p:cNvSpPr/>
            <p:nvPr/>
          </p:nvSpPr>
          <p:spPr>
            <a:xfrm>
              <a:off x="5197274" y="2009553"/>
              <a:ext cx="5103038" cy="698360"/>
            </a:xfrm>
            <a:prstGeom prst="round2DiagRect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lIns="324000" rtlCol="0" anchor="ctr">
              <a:scene3d>
                <a:camera prst="orthographicFront"/>
                <a:lightRig rig="threePt" dir="t"/>
              </a:scene3d>
            </a:bodyPr>
            <a:lstStyle/>
            <a:p>
              <a:r>
                <a:rPr lang="zh-CN" altLang="en-US" sz="2100" b="1" dirty="0">
                  <a:solidFill>
                    <a:srgbClr val="005DA2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应用情况</a:t>
              </a:r>
            </a:p>
          </p:txBody>
        </p:sp>
        <p:sp>
          <p:nvSpPr>
            <p:cNvPr id="6" name="对角圆角矩形 3"/>
            <p:cNvSpPr/>
            <p:nvPr/>
          </p:nvSpPr>
          <p:spPr>
            <a:xfrm>
              <a:off x="4362431" y="2009553"/>
              <a:ext cx="967641" cy="698360"/>
            </a:xfrm>
            <a:prstGeom prst="round2DiagRect">
              <a:avLst/>
            </a:prstGeom>
            <a:solidFill>
              <a:srgbClr val="0070C0"/>
            </a:solidFill>
            <a:ln w="127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r>
                <a:rPr lang="en-US" altLang="zh-CN" sz="2100" b="1" dirty="0">
                  <a:solidFill>
                    <a:srgbClr val="FFFFFF"/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rPr>
                <a:t>03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5364321" y="3236721"/>
            <a:ext cx="4453255" cy="438150"/>
            <a:chOff x="4362431" y="2009553"/>
            <a:chExt cx="5937882" cy="698360"/>
          </a:xfrm>
        </p:grpSpPr>
        <p:sp>
          <p:nvSpPr>
            <p:cNvPr id="64" name="对角圆角矩形 2"/>
            <p:cNvSpPr/>
            <p:nvPr/>
          </p:nvSpPr>
          <p:spPr>
            <a:xfrm>
              <a:off x="5197274" y="2009553"/>
              <a:ext cx="5103039" cy="698360"/>
            </a:xfrm>
            <a:prstGeom prst="round2DiagRect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lIns="324000" rtlCol="0" anchor="ctr">
              <a:scene3d>
                <a:camera prst="orthographicFront"/>
                <a:lightRig rig="threePt" dir="t"/>
              </a:scene3d>
            </a:bodyPr>
            <a:lstStyle/>
            <a:p>
              <a:r>
                <a:rPr lang="zh-CN" altLang="en-US" sz="2100" b="1" dirty="0">
                  <a:solidFill>
                    <a:srgbClr val="005DA2"/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rPr>
                <a:t>项目成果</a:t>
              </a:r>
            </a:p>
          </p:txBody>
        </p:sp>
        <p:sp>
          <p:nvSpPr>
            <p:cNvPr id="65" name="对角圆角矩形 3"/>
            <p:cNvSpPr/>
            <p:nvPr/>
          </p:nvSpPr>
          <p:spPr>
            <a:xfrm>
              <a:off x="4362431" y="2009553"/>
              <a:ext cx="967641" cy="698360"/>
            </a:xfrm>
            <a:prstGeom prst="round2DiagRect">
              <a:avLst/>
            </a:prstGeom>
            <a:solidFill>
              <a:srgbClr val="0070C0"/>
            </a:solidFill>
            <a:ln w="127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r>
                <a:rPr lang="en-US" altLang="zh-CN" sz="2100" b="1" dirty="0">
                  <a:solidFill>
                    <a:srgbClr val="FFFFFF"/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</a:p>
          </p:txBody>
        </p:sp>
      </p:grp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8628" y="5290038"/>
            <a:ext cx="11254741" cy="942340"/>
          </a:xfrm>
          <a:prstGeom prst="rect">
            <a:avLst/>
          </a:prstGeom>
          <a:solidFill>
            <a:srgbClr val="4F81BD"/>
          </a:solidFill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kern="0" spc="200" dirty="0"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做好变电站噪音检测和治理成为变电站运维新课题！</a:t>
            </a:r>
          </a:p>
        </p:txBody>
      </p:sp>
      <p:sp>
        <p:nvSpPr>
          <p:cNvPr id="32" name="TextBox 8"/>
          <p:cNvSpPr txBox="1"/>
          <p:nvPr/>
        </p:nvSpPr>
        <p:spPr>
          <a:xfrm>
            <a:off x="116364" y="282258"/>
            <a:ext cx="57621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en-US" altLang="zh-CN" sz="2800" b="1" kern="1800" spc="200" dirty="0">
                <a:solidFill>
                  <a:srgbClr val="0070C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01 </a:t>
            </a:r>
            <a:r>
              <a:rPr lang="zh-CN" altLang="en-US" sz="2800" b="1" kern="1800" spc="200" dirty="0">
                <a:solidFill>
                  <a:srgbClr val="0070C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项目背景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91185" y="998220"/>
            <a:ext cx="11132185" cy="66255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just" fontAlgn="auto">
              <a:lnSpc>
                <a:spcPct val="150000"/>
              </a:lnSpc>
              <a:spcBef>
                <a:spcPts val="200"/>
              </a:spcBef>
              <a:buFont typeface="Wingdings" panose="05000000000000000000" charset="0"/>
              <a:buNone/>
            </a:pPr>
            <a:r>
              <a:rPr lang="zh-CN" altLang="en-US" sz="2800" b="1" kern="0" spc="200" dirty="0"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变电站噪音投诉量居高不下</a:t>
            </a:r>
            <a:endParaRPr lang="zh-CN" altLang="en-US" sz="2400" b="1" kern="0" spc="200" dirty="0"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405018" y="1919349"/>
            <a:ext cx="3600000" cy="228752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 fontAlgn="auto">
              <a:lnSpc>
                <a:spcPct val="150000"/>
              </a:lnSpc>
              <a:spcBef>
                <a:spcPts val="200"/>
              </a:spcBef>
              <a:buFont typeface="Wingdings" panose="05000000000000000000" charset="0"/>
              <a:buChar char="n"/>
            </a:pPr>
            <a:r>
              <a:rPr lang="zh-CN" altLang="en-US" sz="2000" b="1" kern="0" spc="200" dirty="0"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公众对安静权日益重视</a:t>
            </a:r>
            <a:endParaRPr lang="en-US" altLang="zh-CN" sz="2000" b="1" kern="0" spc="200" dirty="0"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just" fontAlgn="auto">
              <a:lnSpc>
                <a:spcPct val="150000"/>
              </a:lnSpc>
              <a:spcBef>
                <a:spcPts val="200"/>
              </a:spcBef>
              <a:buFont typeface="Wingdings" panose="05000000000000000000" charset="0"/>
              <a:buChar char="Ø"/>
            </a:pPr>
            <a:r>
              <a:rPr lang="zh-CN" altLang="en-US" kern="0" spc="200" dirty="0">
                <a:latin typeface="微软雅黑" panose="020B0503020204020204" charset="-122"/>
                <a:ea typeface="微软雅黑" panose="020B0503020204020204" charset="-122"/>
              </a:rPr>
              <a:t>美好生活需求</a:t>
            </a:r>
            <a:endParaRPr lang="en-US" altLang="zh-CN" kern="0" spc="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just" fontAlgn="auto">
              <a:lnSpc>
                <a:spcPct val="150000"/>
              </a:lnSpc>
              <a:spcBef>
                <a:spcPts val="200"/>
              </a:spcBef>
              <a:buFont typeface="Wingdings" panose="05000000000000000000" charset="0"/>
              <a:buChar char="Ø"/>
            </a:pPr>
            <a:r>
              <a:rPr lang="zh-CN" altLang="en-US" kern="0" spc="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维权意识增强</a:t>
            </a:r>
            <a:endParaRPr lang="zh-CN" altLang="en-US" kern="0" spc="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4310719" y="1919349"/>
            <a:ext cx="3600000" cy="228752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 fontAlgn="auto">
              <a:lnSpc>
                <a:spcPct val="150000"/>
              </a:lnSpc>
              <a:spcBef>
                <a:spcPts val="200"/>
              </a:spcBef>
              <a:buFont typeface="Wingdings" panose="05000000000000000000" charset="0"/>
              <a:buChar char="n"/>
            </a:pPr>
            <a:r>
              <a:rPr lang="zh-CN" altLang="en-US" sz="2000" b="1" kern="0" spc="200" dirty="0"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变电站居民区深度融合</a:t>
            </a:r>
            <a:endParaRPr lang="en-US" altLang="zh-CN" sz="2000" b="1" kern="0" spc="200" dirty="0"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just">
              <a:lnSpc>
                <a:spcPct val="150000"/>
              </a:lnSpc>
              <a:spcBef>
                <a:spcPts val="200"/>
              </a:spcBef>
              <a:buFont typeface="Wingdings" panose="05000000000000000000" charset="0"/>
              <a:buChar char="Ø"/>
            </a:pPr>
            <a:r>
              <a:rPr lang="zh-CN" altLang="en-US" kern="0" spc="200" dirty="0">
                <a:latin typeface="微软雅黑" panose="020B0503020204020204" charset="-122"/>
                <a:ea typeface="微软雅黑" panose="020B0503020204020204" charset="-122"/>
              </a:rPr>
              <a:t>变电站周边住宅增多</a:t>
            </a:r>
            <a:endParaRPr lang="en-US" altLang="zh-CN" kern="0" spc="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just" fontAlgn="auto">
              <a:lnSpc>
                <a:spcPct val="150000"/>
              </a:lnSpc>
              <a:spcBef>
                <a:spcPts val="200"/>
              </a:spcBef>
              <a:buFont typeface="Wingdings" panose="05000000000000000000" charset="0"/>
              <a:buChar char="Ø"/>
            </a:pPr>
            <a:r>
              <a:rPr lang="zh-CN" altLang="en-US" sz="1800" kern="0" spc="200" dirty="0"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合建变电站</a:t>
            </a:r>
            <a:endParaRPr lang="zh-CN" altLang="en-US" sz="1800" b="1" kern="0" spc="200" dirty="0"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等腰三角形 6"/>
          <p:cNvSpPr/>
          <p:nvPr/>
        </p:nvSpPr>
        <p:spPr>
          <a:xfrm rot="10800000">
            <a:off x="2407297" y="4504566"/>
            <a:ext cx="6736702" cy="662554"/>
          </a:xfrm>
          <a:prstGeom prst="triangle">
            <a:avLst>
              <a:gd name="adj" fmla="val 50331"/>
            </a:avLst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80E61B29-0B85-9C81-3922-F1229A8A0DDF}"/>
              </a:ext>
            </a:extLst>
          </p:cNvPr>
          <p:cNvSpPr/>
          <p:nvPr/>
        </p:nvSpPr>
        <p:spPr>
          <a:xfrm>
            <a:off x="8216419" y="1919349"/>
            <a:ext cx="3600000" cy="228752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 fontAlgn="auto">
              <a:lnSpc>
                <a:spcPct val="150000"/>
              </a:lnSpc>
              <a:spcBef>
                <a:spcPts val="200"/>
              </a:spcBef>
              <a:buFont typeface="Wingdings" panose="05000000000000000000" charset="0"/>
              <a:buChar char="n"/>
            </a:pPr>
            <a:r>
              <a:rPr lang="zh-CN" altLang="en-US" sz="2000" b="1" kern="0" spc="200" dirty="0"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变电站噪音量有所增长</a:t>
            </a:r>
            <a:endParaRPr lang="en-US" altLang="zh-CN" kern="0" spc="200" dirty="0"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just" fontAlgn="auto">
              <a:lnSpc>
                <a:spcPct val="150000"/>
              </a:lnSpc>
              <a:spcBef>
                <a:spcPts val="200"/>
              </a:spcBef>
              <a:buFont typeface="Wingdings" panose="05000000000000000000" charset="0"/>
              <a:buChar char="Ø"/>
            </a:pPr>
            <a:r>
              <a:rPr lang="zh-CN" altLang="en-US" kern="0" spc="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设备老化</a:t>
            </a:r>
            <a:endParaRPr lang="en-US" altLang="zh-CN" kern="0" spc="2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 algn="just" fontAlgn="auto">
              <a:lnSpc>
                <a:spcPct val="150000"/>
              </a:lnSpc>
              <a:spcBef>
                <a:spcPts val="200"/>
              </a:spcBef>
              <a:buFont typeface="Wingdings" panose="05000000000000000000" charset="0"/>
              <a:buChar char="Ø"/>
            </a:pPr>
            <a:r>
              <a:rPr lang="zh-CN" altLang="en-US" kern="0" spc="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设备负载大</a:t>
            </a:r>
            <a:endParaRPr lang="zh-CN" altLang="en-US" kern="0" spc="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8"/>
          <p:cNvSpPr txBox="1"/>
          <p:nvPr/>
        </p:nvSpPr>
        <p:spPr>
          <a:xfrm>
            <a:off x="116364" y="282258"/>
            <a:ext cx="57621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tabLst/>
              <a:defRPr/>
            </a:pPr>
            <a:r>
              <a:rPr kumimoji="0" lang="en-US" altLang="zh-CN" sz="2800" b="1" i="0" u="none" strike="noStrike" kern="1800" cap="none" spc="2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01 </a:t>
            </a:r>
            <a:r>
              <a:rPr kumimoji="0" lang="zh-CN" altLang="en-US" sz="2800" b="1" i="0" u="none" strike="noStrike" kern="1800" cap="none" spc="2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项目背景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91185" y="998220"/>
            <a:ext cx="11132185" cy="66255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tabLst/>
              <a:defRPr/>
            </a:pPr>
            <a:r>
              <a:rPr kumimoji="0" lang="zh-CN" altLang="en-US" sz="2800" b="1" i="0" u="none" strike="noStrike" kern="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变电站现有噪音检测存在三大不足</a:t>
            </a:r>
            <a:endParaRPr kumimoji="0" lang="zh-CN" altLang="en-US" sz="2400" b="1" i="0" u="none" strike="noStrike" kern="0" cap="none" spc="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405018" y="1919349"/>
            <a:ext cx="3600000" cy="228752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n"/>
              <a:tabLst/>
              <a:defRPr/>
            </a:pPr>
            <a:r>
              <a:rPr kumimoji="0" lang="zh-CN" altLang="en-US" sz="2000" b="1" i="0" u="none" strike="noStrike" kern="0" cap="none" spc="2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测量仪器功能单一</a:t>
            </a:r>
            <a:endParaRPr kumimoji="0" lang="en-US" altLang="zh-CN" sz="2000" b="1" i="0" u="none" strike="noStrike" kern="0" cap="none" spc="2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just">
              <a:lnSpc>
                <a:spcPct val="150000"/>
              </a:lnSpc>
              <a:spcBef>
                <a:spcPts val="200"/>
              </a:spcBef>
              <a:buFont typeface="Wingdings" panose="05000000000000000000" charset="0"/>
              <a:buChar char="Ø"/>
              <a:defRPr/>
            </a:pPr>
            <a:r>
              <a:rPr lang="zh-CN" altLang="en-US" kern="0" spc="2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只能测量特定时刻噪音</a:t>
            </a:r>
            <a:endParaRPr lang="en-US" altLang="zh-CN" kern="0" spc="20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just">
              <a:lnSpc>
                <a:spcPct val="150000"/>
              </a:lnSpc>
              <a:spcBef>
                <a:spcPts val="200"/>
              </a:spcBef>
              <a:buFont typeface="Wingdings" panose="05000000000000000000" charset="0"/>
              <a:buChar char="Ø"/>
              <a:defRPr/>
            </a:pPr>
            <a:r>
              <a:rPr lang="zh-CN" altLang="en-US" kern="0" spc="2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结果受环境噪音干扰大</a:t>
            </a:r>
            <a:endParaRPr lang="en-US" altLang="zh-CN" kern="0" spc="20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just">
              <a:lnSpc>
                <a:spcPct val="150000"/>
              </a:lnSpc>
              <a:spcBef>
                <a:spcPts val="200"/>
              </a:spcBef>
              <a:buFont typeface="Wingdings" panose="05000000000000000000" charset="0"/>
              <a:buChar char="Ø"/>
              <a:defRPr/>
            </a:pPr>
            <a:r>
              <a:rPr lang="zh-CN" altLang="en-US" kern="0" spc="2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无法对噪音数据进行分析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n"/>
              <a:tabLst/>
              <a:defRPr/>
            </a:pPr>
            <a:endParaRPr kumimoji="0" lang="zh-CN" altLang="en-US" sz="1800" b="0" i="0" u="none" strike="noStrike" kern="0" cap="none" spc="2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4310719" y="1919349"/>
            <a:ext cx="3600000" cy="228752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n"/>
              <a:tabLst/>
              <a:defRPr/>
            </a:pPr>
            <a:r>
              <a:rPr kumimoji="0" lang="zh-CN" altLang="en-US" sz="2000" b="1" i="0" u="none" strike="noStrike" kern="0" cap="none" spc="2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测量方法落后</a:t>
            </a:r>
            <a:endParaRPr kumimoji="0" lang="en-US" altLang="zh-CN" sz="2000" b="1" i="0" u="none" strike="noStrike" kern="0" cap="none" spc="2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zh-CN" altLang="en-US" sz="1800" b="0" i="0" u="none" strike="noStrike" kern="0" cap="none" spc="2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被动测量，测量时噪音相比投诉时刻已变化</a:t>
            </a:r>
            <a:endParaRPr kumimoji="0" lang="en-US" altLang="zh-CN" sz="1800" b="0" i="0" u="none" strike="noStrike" kern="0" cap="none" spc="2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zh-CN" altLang="en-US" sz="1800" b="0" i="0" u="none" strike="noStrike" kern="0" cap="none" spc="2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测量时间短，无法准确获取最大噪音值</a:t>
            </a:r>
            <a:endParaRPr kumimoji="0" lang="zh-CN" altLang="en-US" sz="1800" b="1" i="0" u="none" strike="noStrike" kern="0" cap="none" spc="2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80E61B29-0B85-9C81-3922-F1229A8A0DDF}"/>
              </a:ext>
            </a:extLst>
          </p:cNvPr>
          <p:cNvSpPr/>
          <p:nvPr/>
        </p:nvSpPr>
        <p:spPr>
          <a:xfrm>
            <a:off x="8216419" y="1919349"/>
            <a:ext cx="3780000" cy="228752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n"/>
              <a:tabLst/>
              <a:defRPr/>
            </a:pPr>
            <a:r>
              <a:rPr kumimoji="0" lang="zh-CN" altLang="en-US" sz="2000" b="1" i="0" u="none" strike="noStrike" kern="0" cap="none" spc="2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测量成本高</a:t>
            </a:r>
            <a:endParaRPr kumimoji="0" lang="en-US" altLang="zh-CN" sz="1800" b="0" i="0" u="none" strike="noStrike" kern="0" cap="none" spc="2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zh-CN" altLang="en-US" sz="1800" b="0" i="0" u="none" strike="noStrike" kern="0" cap="none" spc="2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至少需要两人测量，且需多次</a:t>
            </a:r>
            <a:endParaRPr kumimoji="0" lang="en-US" altLang="zh-CN" sz="1800" b="0" i="0" u="none" strike="noStrike" kern="0" cap="none" spc="2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r>
              <a:rPr lang="zh-CN" altLang="en-US" kern="0" spc="2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测量时须全程到位</a:t>
            </a:r>
            <a:endParaRPr lang="en-US" altLang="zh-CN" kern="0" spc="20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zh-CN" altLang="en-US" sz="1800" b="0" i="0" u="none" strike="noStrike" kern="0" cap="none" spc="2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第三方机构检测费用高昂</a:t>
            </a:r>
            <a:endParaRPr kumimoji="0" lang="zh-CN" altLang="en-US" sz="1800" b="0" i="0" u="none" strike="noStrike" kern="0" cap="none" spc="2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F2D1F30-6E7D-C999-8E8D-93EF88BE60E8}"/>
              </a:ext>
            </a:extLst>
          </p:cNvPr>
          <p:cNvSpPr/>
          <p:nvPr/>
        </p:nvSpPr>
        <p:spPr>
          <a:xfrm>
            <a:off x="8494639" y="4844415"/>
            <a:ext cx="3620061" cy="1087755"/>
          </a:xfrm>
          <a:prstGeom prst="rect">
            <a:avLst/>
          </a:prstGeom>
          <a:solidFill>
            <a:schemeClr val="accent1">
              <a:alpha val="5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7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53%</a:t>
            </a:r>
          </a:p>
          <a:p>
            <a:pPr algn="l">
              <a:lnSpc>
                <a:spcPct val="70000"/>
              </a:lnSpc>
            </a:pPr>
            <a:endParaRPr lang="en-US" altLang="zh-CN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7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</a:p>
          <a:p>
            <a:pPr algn="l"/>
            <a:endParaRPr lang="en-US" altLang="zh-CN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3000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1462B3F-9361-9924-AA0F-AEE9173BB0E3}"/>
              </a:ext>
            </a:extLst>
          </p:cNvPr>
          <p:cNvSpPr txBox="1"/>
          <p:nvPr/>
        </p:nvSpPr>
        <p:spPr>
          <a:xfrm>
            <a:off x="8963269" y="4829175"/>
            <a:ext cx="3175391" cy="4247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 algn="l">
              <a:lnSpc>
                <a:spcPct val="90000"/>
              </a:lnSpc>
              <a:buClrTx/>
              <a:buSzTx/>
              <a:buFont typeface="Wingdings" panose="05000000000000000000" charset="0"/>
              <a:buChar char="n"/>
            </a:pPr>
            <a:r>
              <a:rPr lang="zh-CN" altLang="en-US" sz="1200" b="0" dirty="0">
                <a:solidFill>
                  <a:schemeClr val="tx1"/>
                </a:solidFill>
                <a:sym typeface="+mn-ea"/>
              </a:rPr>
              <a:t>以伍仙门巡维为例，</a:t>
            </a:r>
            <a:r>
              <a:rPr lang="en-US" altLang="zh-CN" sz="1200" b="0" dirty="0">
                <a:solidFill>
                  <a:schemeClr val="tx1"/>
                </a:solidFill>
                <a:sym typeface="+mn-ea"/>
              </a:rPr>
              <a:t>17</a:t>
            </a:r>
            <a:r>
              <a:rPr lang="zh-CN" altLang="en-US" sz="1200" b="0" dirty="0">
                <a:solidFill>
                  <a:schemeClr val="tx1"/>
                </a:solidFill>
                <a:sym typeface="+mn-ea"/>
              </a:rPr>
              <a:t>个变电站中有</a:t>
            </a:r>
            <a:r>
              <a:rPr lang="en-US" altLang="zh-CN" sz="1200" b="0" dirty="0">
                <a:solidFill>
                  <a:schemeClr val="tx1"/>
                </a:solidFill>
                <a:sym typeface="+mn-ea"/>
              </a:rPr>
              <a:t>9</a:t>
            </a:r>
            <a:r>
              <a:rPr lang="zh-CN" altLang="en-US" sz="1200" b="0" dirty="0">
                <a:solidFill>
                  <a:schemeClr val="tx1"/>
                </a:solidFill>
                <a:sym typeface="+mn-ea"/>
              </a:rPr>
              <a:t>座变电站有噪音投诉问题</a:t>
            </a:r>
            <a:r>
              <a:rPr lang="en-US" altLang="zh-CN" sz="1200" b="0" dirty="0">
                <a:solidFill>
                  <a:schemeClr val="tx1"/>
                </a:solidFill>
                <a:sym typeface="+mn-ea"/>
              </a:rPr>
              <a:t>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DD5E0D1-F0D8-49DD-C85E-EE0C030A3FB1}"/>
              </a:ext>
            </a:extLst>
          </p:cNvPr>
          <p:cNvSpPr txBox="1"/>
          <p:nvPr/>
        </p:nvSpPr>
        <p:spPr>
          <a:xfrm>
            <a:off x="8963270" y="5595452"/>
            <a:ext cx="325817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l">
              <a:buFont typeface="Wingdings" panose="05000000000000000000" charset="0"/>
              <a:buChar char="n"/>
            </a:pPr>
            <a:r>
              <a:rPr lang="zh-CN" altLang="en-US" sz="1200" b="0" dirty="0">
                <a:sym typeface="+mn-ea"/>
              </a:rPr>
              <a:t>专业机构单次噪音检测费用</a:t>
            </a:r>
            <a:endParaRPr lang="en-US" altLang="zh-CN" sz="1200" b="0" dirty="0">
              <a:solidFill>
                <a:schemeClr val="tx1"/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CABC6F1-4FBF-5D21-25B9-DC7778088356}"/>
              </a:ext>
            </a:extLst>
          </p:cNvPr>
          <p:cNvSpPr txBox="1"/>
          <p:nvPr/>
        </p:nvSpPr>
        <p:spPr>
          <a:xfrm>
            <a:off x="8963269" y="5189220"/>
            <a:ext cx="3175391" cy="4247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 algn="l">
              <a:lnSpc>
                <a:spcPct val="90000"/>
              </a:lnSpc>
              <a:buClrTx/>
              <a:buSzTx/>
              <a:buFont typeface="Wingdings" panose="05000000000000000000" charset="0"/>
              <a:buChar char="n"/>
            </a:pPr>
            <a:r>
              <a:rPr lang="en-US" altLang="zh-CN" sz="1200" b="0" dirty="0">
                <a:solidFill>
                  <a:schemeClr val="tx1"/>
                </a:solidFill>
                <a:sym typeface="+mn-ea"/>
              </a:rPr>
              <a:t>2023</a:t>
            </a:r>
            <a:r>
              <a:rPr lang="zh-CN" altLang="en-US" sz="1200" b="0" dirty="0">
                <a:solidFill>
                  <a:schemeClr val="tx1"/>
                </a:solidFill>
                <a:sym typeface="+mn-ea"/>
              </a:rPr>
              <a:t>年</a:t>
            </a:r>
            <a:r>
              <a:rPr lang="en-US" altLang="zh-CN" sz="1200" b="0" dirty="0">
                <a:solidFill>
                  <a:schemeClr val="tx1"/>
                </a:solidFill>
                <a:sym typeface="+mn-ea"/>
              </a:rPr>
              <a:t>5</a:t>
            </a:r>
            <a:r>
              <a:rPr lang="zh-CN" altLang="en-US" sz="1200" b="0" dirty="0">
                <a:solidFill>
                  <a:schemeClr val="tx1"/>
                </a:solidFill>
                <a:sym typeface="+mn-ea"/>
              </a:rPr>
              <a:t>月</a:t>
            </a:r>
            <a:r>
              <a:rPr lang="en-US" altLang="zh-CN" sz="1200" b="0" dirty="0">
                <a:solidFill>
                  <a:schemeClr val="tx1"/>
                </a:solidFill>
                <a:sym typeface="+mn-ea"/>
              </a:rPr>
              <a:t>10-16</a:t>
            </a:r>
            <a:r>
              <a:rPr lang="zh-CN" altLang="en-US" sz="1200" b="0" dirty="0">
                <a:solidFill>
                  <a:schemeClr val="tx1"/>
                </a:solidFill>
                <a:sym typeface="+mn-ea"/>
              </a:rPr>
              <a:t>日，伍仙门巡维中心所辖变电站遭噪音投诉量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01C8F19-E5B5-CAC2-83B6-50F3C9E31F2C}"/>
              </a:ext>
            </a:extLst>
          </p:cNvPr>
          <p:cNvSpPr txBox="1"/>
          <p:nvPr/>
        </p:nvSpPr>
        <p:spPr>
          <a:xfrm>
            <a:off x="1343770" y="4829175"/>
            <a:ext cx="6225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此处放普通噪音检测仪图片，待补充</a:t>
            </a:r>
          </a:p>
        </p:txBody>
      </p:sp>
    </p:spTree>
    <p:extLst>
      <p:ext uri="{BB962C8B-B14F-4D97-AF65-F5344CB8AC3E}">
        <p14:creationId xmlns:p14="http://schemas.microsoft.com/office/powerpoint/2010/main" val="312987740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8"/>
          <p:cNvSpPr txBox="1"/>
          <p:nvPr/>
        </p:nvSpPr>
        <p:spPr>
          <a:xfrm>
            <a:off x="116364" y="282258"/>
            <a:ext cx="57621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en-US" altLang="zh-CN" sz="2800" b="1" kern="1800" spc="200" dirty="0">
                <a:solidFill>
                  <a:srgbClr val="0070C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02 </a:t>
            </a:r>
            <a:r>
              <a:rPr lang="zh-CN" altLang="en-US" sz="2800" b="1" kern="1800" spc="200" dirty="0">
                <a:solidFill>
                  <a:srgbClr val="0070C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项目成果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17220" y="1027430"/>
            <a:ext cx="10941050" cy="66255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just" fontAlgn="auto">
              <a:lnSpc>
                <a:spcPct val="150000"/>
              </a:lnSpc>
              <a:spcBef>
                <a:spcPts val="200"/>
              </a:spcBef>
              <a:buFont typeface="Wingdings" panose="05000000000000000000" charset="0"/>
              <a:buNone/>
            </a:pPr>
            <a:r>
              <a:rPr lang="zh-CN" altLang="en-US" sz="2800" b="1" kern="0" spc="200" dirty="0"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项目研究方向</a:t>
            </a:r>
            <a:endParaRPr lang="zh-CN" altLang="en-US" sz="2400" b="1" kern="0" spc="200" dirty="0">
              <a:solidFill>
                <a:srgbClr val="FF0000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74066" y="2024211"/>
            <a:ext cx="10643870" cy="662122"/>
          </a:xfrm>
          <a:prstGeom prst="rect">
            <a:avLst/>
          </a:prstGeom>
          <a:solidFill>
            <a:srgbClr val="578FD5"/>
          </a:solidFill>
          <a:ln>
            <a:solidFill>
              <a:srgbClr val="578FD5"/>
            </a:solidFill>
          </a:ln>
          <a:effectLst/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 fontAlgn="auto">
              <a:lnSpc>
                <a:spcPct val="100000"/>
              </a:lnSpc>
              <a:spcBef>
                <a:spcPts val="0"/>
              </a:spcBef>
              <a:buFont typeface="Wingdings" panose="05000000000000000000" charset="0"/>
              <a:buChar char="n"/>
            </a:pPr>
            <a:r>
              <a:rPr lang="zh-CN" altLang="en-US" sz="2400" b="1" kern="0" spc="200" dirty="0"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研制噪音持续测量装置，提高基层班组噪音检测效率</a:t>
            </a:r>
          </a:p>
        </p:txBody>
      </p:sp>
      <p:sp>
        <p:nvSpPr>
          <p:cNvPr id="3" name="矩形 2"/>
          <p:cNvSpPr/>
          <p:nvPr/>
        </p:nvSpPr>
        <p:spPr>
          <a:xfrm>
            <a:off x="774065" y="2686333"/>
            <a:ext cx="10643869" cy="2696700"/>
          </a:xfrm>
          <a:prstGeom prst="rect">
            <a:avLst/>
          </a:prstGeom>
          <a:noFill/>
          <a:ln>
            <a:solidFill>
              <a:srgbClr val="578FD5"/>
            </a:solidFill>
          </a:ln>
          <a:effectLst/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 fontAlgn="auto">
              <a:lnSpc>
                <a:spcPct val="150000"/>
              </a:lnSpc>
              <a:spcBef>
                <a:spcPts val="200"/>
              </a:spcBef>
              <a:buFont typeface="Wingdings" panose="05000000000000000000" charset="0"/>
              <a:buChar char="Ø"/>
            </a:pPr>
            <a:r>
              <a:rPr lang="zh-CN" altLang="en-US" sz="2400" kern="0" spc="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多个声音测量终端可同时、连续测量多个地点噪音数据</a:t>
            </a:r>
            <a:endParaRPr lang="en-US" altLang="zh-CN" sz="2400" kern="0" spc="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just" fontAlgn="auto">
              <a:lnSpc>
                <a:spcPct val="150000"/>
              </a:lnSpc>
              <a:spcBef>
                <a:spcPts val="200"/>
              </a:spcBef>
              <a:buFont typeface="Wingdings" panose="05000000000000000000" charset="0"/>
              <a:buChar char="Ø"/>
            </a:pPr>
            <a:r>
              <a:rPr lang="zh-CN" altLang="en-US" sz="2400" kern="0" spc="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操作简单，解放人力 噪音传感器放置测量点可离开，无需人员全程参与；测量终端开启后自动工作，数据实时传至后台，无需人员操作</a:t>
            </a:r>
          </a:p>
          <a:p>
            <a:pPr marL="342900" indent="-342900" algn="just" fontAlgn="auto">
              <a:lnSpc>
                <a:spcPct val="150000"/>
              </a:lnSpc>
              <a:spcBef>
                <a:spcPts val="200"/>
              </a:spcBef>
              <a:buFont typeface="Wingdings" panose="05000000000000000000" charset="0"/>
              <a:buChar char="Ø"/>
            </a:pPr>
            <a:r>
              <a:rPr lang="zh-CN" altLang="en-US" sz="2400" kern="0" spc="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测量时段长，基本覆盖变电站全天候不同运行工况，无需人员多次、重复测量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8"/>
          <p:cNvSpPr txBox="1"/>
          <p:nvPr/>
        </p:nvSpPr>
        <p:spPr>
          <a:xfrm>
            <a:off x="116364" y="282258"/>
            <a:ext cx="57621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tabLst/>
              <a:defRPr/>
            </a:pPr>
            <a:r>
              <a:rPr kumimoji="0" lang="en-US" altLang="zh-CN" sz="2800" b="1" i="0" u="none" strike="noStrike" kern="1800" cap="none" spc="2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02 </a:t>
            </a:r>
            <a:r>
              <a:rPr kumimoji="0" lang="zh-CN" altLang="en-US" sz="2800" b="1" i="0" u="none" strike="noStrike" kern="1800" cap="none" spc="2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项目成果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17220" y="1027430"/>
            <a:ext cx="10941050" cy="66255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tabLst/>
              <a:defRPr/>
            </a:pPr>
            <a:r>
              <a:rPr kumimoji="0" lang="zh-CN" altLang="en-US" sz="2800" b="1" i="0" u="none" strike="noStrike" kern="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项目研究方向</a:t>
            </a:r>
            <a:endParaRPr kumimoji="0" lang="zh-CN" altLang="en-US" sz="2400" b="1" i="0" u="none" strike="noStrike" kern="0" cap="none" spc="20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17220" y="1913186"/>
            <a:ext cx="10643870" cy="662122"/>
          </a:xfrm>
          <a:prstGeom prst="rect">
            <a:avLst/>
          </a:prstGeom>
          <a:solidFill>
            <a:srgbClr val="578FD5"/>
          </a:solidFill>
          <a:ln>
            <a:solidFill>
              <a:srgbClr val="578FD5"/>
            </a:solidFill>
          </a:ln>
          <a:effectLst/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n"/>
              <a:tabLst/>
              <a:defRPr/>
            </a:pPr>
            <a:r>
              <a:rPr kumimoji="0" lang="zh-CN" altLang="en-US" sz="2400" b="1" i="0" u="none" strike="noStrike" kern="0" cap="none" spc="2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数据驱动，充分挖掘变电站噪音数据价值，为噪音治理提供支撑</a:t>
            </a:r>
          </a:p>
        </p:txBody>
      </p:sp>
      <p:sp>
        <p:nvSpPr>
          <p:cNvPr id="10" name="矩形 9"/>
          <p:cNvSpPr/>
          <p:nvPr/>
        </p:nvSpPr>
        <p:spPr>
          <a:xfrm>
            <a:off x="617220" y="2575943"/>
            <a:ext cx="10643870" cy="1988106"/>
          </a:xfrm>
          <a:prstGeom prst="rect">
            <a:avLst/>
          </a:prstGeom>
          <a:noFill/>
          <a:ln>
            <a:solidFill>
              <a:srgbClr val="578FD5"/>
            </a:solidFill>
          </a:ln>
          <a:effectLst/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zh-CN" altLang="en-US" sz="2400" b="0" i="0" u="none" strike="noStrike" kern="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多通道数据汇聚，可视化数据展示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zh-CN" altLang="en-US" sz="2400" b="0" i="0" u="none" strike="noStrike" kern="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数据智能分析，辅助决策支撑</a:t>
            </a:r>
            <a:endParaRPr kumimoji="0" lang="en-US" altLang="zh-CN" sz="2400" b="0" i="0" u="none" strike="noStrike" kern="0" cap="none" spc="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zh-CN" altLang="en-US" sz="2400" b="0" i="0" u="none" strike="noStrike" kern="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数据存储、提取方便</a:t>
            </a:r>
          </a:p>
        </p:txBody>
      </p:sp>
    </p:spTree>
    <p:extLst>
      <p:ext uri="{BB962C8B-B14F-4D97-AF65-F5344CB8AC3E}">
        <p14:creationId xmlns:p14="http://schemas.microsoft.com/office/powerpoint/2010/main" val="174697461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8"/>
          <p:cNvSpPr txBox="1"/>
          <p:nvPr/>
        </p:nvSpPr>
        <p:spPr>
          <a:xfrm>
            <a:off x="116364" y="282258"/>
            <a:ext cx="57621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en-US" altLang="zh-CN" sz="2800" b="1" kern="1800" spc="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02 </a:t>
            </a:r>
            <a:r>
              <a:rPr lang="zh-CN" altLang="en-US" sz="2800" b="1" kern="1800" spc="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项目</a:t>
            </a:r>
            <a:r>
              <a:rPr lang="zh-CN" altLang="en-US" sz="2800" b="1" kern="1800" spc="200" dirty="0">
                <a:solidFill>
                  <a:srgbClr val="0070C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成果</a:t>
            </a:r>
            <a:endParaRPr lang="zh-CN" altLang="en-US" sz="2800" b="1" kern="1800" spc="20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74065" y="1128486"/>
            <a:ext cx="10643870" cy="662122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lnSpc>
                <a:spcPct val="100000"/>
              </a:lnSpc>
              <a:spcBef>
                <a:spcPts val="200"/>
              </a:spcBef>
            </a:pPr>
            <a:r>
              <a:rPr lang="zh-CN" altLang="en-US" sz="2400" b="1" kern="0" spc="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噪音持续检测装置</a:t>
            </a:r>
            <a:endParaRPr lang="zh-CN" altLang="en-US" sz="1600" kern="0" spc="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 descr="桌子上的电脑主机&#10;&#10;描述已自动生成">
            <a:extLst>
              <a:ext uri="{FF2B5EF4-FFF2-40B4-BE49-F238E27FC236}">
                <a16:creationId xmlns:a16="http://schemas.microsoft.com/office/drawing/2014/main" id="{39458158-AADE-FA53-FB9C-35061CB724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77297" y="1023838"/>
            <a:ext cx="3857625" cy="6039681"/>
          </a:xfrm>
          <a:prstGeom prst="rect">
            <a:avLst/>
          </a:prstGeom>
        </p:spPr>
      </p:pic>
      <p:sp>
        <p:nvSpPr>
          <p:cNvPr id="4" name="矩形标注 7">
            <a:extLst>
              <a:ext uri="{FF2B5EF4-FFF2-40B4-BE49-F238E27FC236}">
                <a16:creationId xmlns:a16="http://schemas.microsoft.com/office/drawing/2014/main" id="{FDB5C5B3-9D87-99EA-084B-61BE3BB534C5}"/>
              </a:ext>
            </a:extLst>
          </p:cNvPr>
          <p:cNvSpPr/>
          <p:nvPr/>
        </p:nvSpPr>
        <p:spPr>
          <a:xfrm>
            <a:off x="9255317" y="2590116"/>
            <a:ext cx="2715375" cy="2848576"/>
          </a:xfrm>
          <a:prstGeom prst="wedgeRectCallout">
            <a:avLst>
              <a:gd name="adj1" fmla="val -68430"/>
              <a:gd name="adj2" fmla="val -3185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噪音测量终端</a:t>
            </a:r>
            <a:r>
              <a:rPr lang="zh-CN" altLang="en-US" sz="1600" dirty="0">
                <a:solidFill>
                  <a:schemeClr val="tx1"/>
                </a:solidFill>
              </a:rPr>
              <a:t>：测量噪音数据，将数量发送至后台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灵活性</a:t>
            </a:r>
            <a:r>
              <a:rPr lang="zh-CN" altLang="en-US" sz="1600" dirty="0">
                <a:solidFill>
                  <a:schemeClr val="tx1"/>
                </a:solidFill>
              </a:rPr>
              <a:t>：测量终端数量可根据需要灵活配置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自主选配</a:t>
            </a:r>
            <a:r>
              <a:rPr lang="zh-CN" altLang="en-US" sz="1600" dirty="0">
                <a:solidFill>
                  <a:schemeClr val="tx1"/>
                </a:solidFill>
              </a:rPr>
              <a:t>：传感器可选择：</a:t>
            </a:r>
            <a:r>
              <a:rPr lang="en-US" altLang="zh-CN" sz="1600" dirty="0">
                <a:solidFill>
                  <a:schemeClr val="tx1"/>
                </a:solidFill>
              </a:rPr>
              <a:t>1</a:t>
            </a:r>
            <a:r>
              <a:rPr lang="zh-CN" altLang="en-US" sz="1600" dirty="0">
                <a:solidFill>
                  <a:schemeClr val="tx1"/>
                </a:solidFill>
              </a:rPr>
              <a:t>、普通型 用于测量噪音分贝值 数据量小，占用</a:t>
            </a:r>
            <a:r>
              <a:rPr lang="zh-CN" altLang="en-US" sz="1600" b="1" dirty="0">
                <a:solidFill>
                  <a:schemeClr val="tx1"/>
                </a:solidFill>
              </a:rPr>
              <a:t>存储空间小</a:t>
            </a:r>
            <a:endParaRPr lang="en-US" altLang="zh-CN" sz="16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2</a:t>
            </a:r>
            <a:r>
              <a:rPr lang="zh-CN" altLang="en-US" sz="1600" dirty="0">
                <a:solidFill>
                  <a:schemeClr val="tx1"/>
                </a:solidFill>
              </a:rPr>
              <a:t>、声纹传感器 数据量大，用于</a:t>
            </a:r>
            <a:r>
              <a:rPr lang="zh-CN" altLang="en-US" sz="1600" b="1" dirty="0">
                <a:solidFill>
                  <a:schemeClr val="tx1"/>
                </a:solidFill>
              </a:rPr>
              <a:t>频谱分析</a:t>
            </a:r>
            <a:r>
              <a:rPr lang="zh-CN" altLang="en-US" sz="1600" dirty="0">
                <a:solidFill>
                  <a:schemeClr val="tx1"/>
                </a:solidFill>
              </a:rPr>
              <a:t>、声音识别等 </a:t>
            </a:r>
          </a:p>
        </p:txBody>
      </p:sp>
      <p:sp>
        <p:nvSpPr>
          <p:cNvPr id="7" name="矩形标注 7">
            <a:extLst>
              <a:ext uri="{FF2B5EF4-FFF2-40B4-BE49-F238E27FC236}">
                <a16:creationId xmlns:a16="http://schemas.microsoft.com/office/drawing/2014/main" id="{0EEE68D6-A422-A1B3-9ED9-CD5EEAE3E025}"/>
              </a:ext>
            </a:extLst>
          </p:cNvPr>
          <p:cNvSpPr/>
          <p:nvPr/>
        </p:nvSpPr>
        <p:spPr>
          <a:xfrm flipH="1">
            <a:off x="604299" y="2779395"/>
            <a:ext cx="1225278" cy="2070901"/>
          </a:xfrm>
          <a:prstGeom prst="wedgeRectCallout">
            <a:avLst>
              <a:gd name="adj1" fmla="val -135927"/>
              <a:gd name="adj2" fmla="val -23671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主机</a:t>
            </a:r>
            <a:r>
              <a:rPr lang="zh-CN" altLang="en-US" sz="1600" dirty="0">
                <a:solidFill>
                  <a:schemeClr val="tx1"/>
                </a:solidFill>
              </a:rPr>
              <a:t>：用于接收、查看噪音测量数据</a:t>
            </a:r>
          </a:p>
        </p:txBody>
      </p:sp>
      <p:sp>
        <p:nvSpPr>
          <p:cNvPr id="8" name="圆角矩形 2">
            <a:extLst>
              <a:ext uri="{FF2B5EF4-FFF2-40B4-BE49-F238E27FC236}">
                <a16:creationId xmlns:a16="http://schemas.microsoft.com/office/drawing/2014/main" id="{4BFD2178-FB16-56F9-F7A4-B9854F7EAED3}"/>
              </a:ext>
            </a:extLst>
          </p:cNvPr>
          <p:cNvSpPr/>
          <p:nvPr/>
        </p:nvSpPr>
        <p:spPr>
          <a:xfrm>
            <a:off x="2786268" y="2061845"/>
            <a:ext cx="2938671" cy="3857626"/>
          </a:xfrm>
          <a:prstGeom prst="roundRect">
            <a:avLst/>
          </a:prstGeom>
          <a:noFill/>
          <a:ln w="635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2">
            <a:extLst>
              <a:ext uri="{FF2B5EF4-FFF2-40B4-BE49-F238E27FC236}">
                <a16:creationId xmlns:a16="http://schemas.microsoft.com/office/drawing/2014/main" id="{32DFC416-12AE-A90D-D268-07A9C4651E69}"/>
              </a:ext>
            </a:extLst>
          </p:cNvPr>
          <p:cNvSpPr/>
          <p:nvPr/>
        </p:nvSpPr>
        <p:spPr>
          <a:xfrm>
            <a:off x="5878512" y="2480807"/>
            <a:ext cx="2343137" cy="2560320"/>
          </a:xfrm>
          <a:prstGeom prst="roundRect">
            <a:avLst/>
          </a:prstGeom>
          <a:noFill/>
          <a:ln w="635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CF28A8C2-9839-A6A6-B8A5-E863EE8386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381" b="11103"/>
          <a:stretch/>
        </p:blipFill>
        <p:spPr>
          <a:xfrm>
            <a:off x="5441196" y="1986285"/>
            <a:ext cx="5043686" cy="2173600"/>
          </a:xfrm>
          <a:prstGeom prst="rect">
            <a:avLst/>
          </a:prstGeom>
        </p:spPr>
      </p:pic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2964444998"/>
              </p:ext>
            </p:extLst>
          </p:nvPr>
        </p:nvGraphicFramePr>
        <p:xfrm>
          <a:off x="-831215" y="2258060"/>
          <a:ext cx="5513070" cy="3824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2" name="TextBox 8"/>
          <p:cNvSpPr txBox="1"/>
          <p:nvPr/>
        </p:nvSpPr>
        <p:spPr>
          <a:xfrm>
            <a:off x="116364" y="282258"/>
            <a:ext cx="57621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en-US" altLang="zh-CN" sz="2800" b="1" kern="1800" spc="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02 </a:t>
            </a:r>
            <a:r>
              <a:rPr lang="zh-CN" altLang="en-US" sz="2800" b="1" kern="1800" spc="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项目</a:t>
            </a:r>
            <a:r>
              <a:rPr lang="zh-CN" altLang="en-US" sz="2800" b="1" kern="1800" spc="200" dirty="0">
                <a:solidFill>
                  <a:srgbClr val="0070C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成果</a:t>
            </a:r>
            <a:endParaRPr lang="zh-CN" altLang="en-US" sz="2800" b="1" kern="1800" spc="20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74065" y="1128486"/>
            <a:ext cx="10643870" cy="662122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lnSpc>
                <a:spcPct val="100000"/>
              </a:lnSpc>
              <a:spcBef>
                <a:spcPts val="200"/>
              </a:spcBef>
            </a:pPr>
            <a:r>
              <a:rPr lang="zh-CN" altLang="en-US" sz="2400" b="1" kern="0" spc="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主机功能一：云端噪音数据存储与查看</a:t>
            </a:r>
            <a:endParaRPr lang="zh-CN" altLang="en-US" sz="1600" kern="0" spc="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D98660A-08B0-B5A7-4507-5C96B21EC19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577" r="17244"/>
          <a:stretch/>
        </p:blipFill>
        <p:spPr>
          <a:xfrm>
            <a:off x="4290258" y="2507920"/>
            <a:ext cx="1073150" cy="3619814"/>
          </a:xfrm>
          <a:prstGeom prst="rect">
            <a:avLst/>
          </a:prstGeom>
        </p:spPr>
      </p:pic>
      <p:sp>
        <p:nvSpPr>
          <p:cNvPr id="7" name="矩形标注 6"/>
          <p:cNvSpPr/>
          <p:nvPr/>
        </p:nvSpPr>
        <p:spPr>
          <a:xfrm>
            <a:off x="3180361" y="3885761"/>
            <a:ext cx="805180" cy="334645"/>
          </a:xfrm>
          <a:prstGeom prst="wedgeRectCallout">
            <a:avLst>
              <a:gd name="adj1" fmla="val 72082"/>
              <a:gd name="adj2" fmla="val -2647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</a:rPr>
              <a:t>菜单栏</a:t>
            </a:r>
          </a:p>
        </p:txBody>
      </p:sp>
      <p:sp>
        <p:nvSpPr>
          <p:cNvPr id="14" name="矩形标注 6">
            <a:extLst>
              <a:ext uri="{FF2B5EF4-FFF2-40B4-BE49-F238E27FC236}">
                <a16:creationId xmlns:a16="http://schemas.microsoft.com/office/drawing/2014/main" id="{4A52377F-38A7-13A6-5112-C99D668A84F1}"/>
              </a:ext>
            </a:extLst>
          </p:cNvPr>
          <p:cNvSpPr/>
          <p:nvPr/>
        </p:nvSpPr>
        <p:spPr>
          <a:xfrm>
            <a:off x="10679234" y="1981941"/>
            <a:ext cx="1471641" cy="334645"/>
          </a:xfrm>
          <a:prstGeom prst="wedgeRectCallout">
            <a:avLst>
              <a:gd name="adj1" fmla="val -57088"/>
              <a:gd name="adj2" fmla="val 4157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rgbClr val="FF0000"/>
                </a:solidFill>
              </a:rPr>
              <a:t>云端噪音查看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88092C3-EB43-1057-BA1C-2BA8573D2EA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6861"/>
          <a:stretch/>
        </p:blipFill>
        <p:spPr>
          <a:xfrm>
            <a:off x="5653053" y="4444522"/>
            <a:ext cx="2591025" cy="161172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00070C4-9BFB-92E9-7742-7265737AD11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6514" b="347"/>
          <a:stretch/>
        </p:blipFill>
        <p:spPr>
          <a:xfrm>
            <a:off x="8259726" y="4466312"/>
            <a:ext cx="2591025" cy="1611727"/>
          </a:xfrm>
          <a:prstGeom prst="rect">
            <a:avLst/>
          </a:prstGeom>
        </p:spPr>
      </p:pic>
      <p:sp>
        <p:nvSpPr>
          <p:cNvPr id="17" name="圆角矩形 1">
            <a:extLst>
              <a:ext uri="{FF2B5EF4-FFF2-40B4-BE49-F238E27FC236}">
                <a16:creationId xmlns:a16="http://schemas.microsoft.com/office/drawing/2014/main" id="{1792C138-3A78-FB5A-FD08-5F1A5C4CB24D}"/>
              </a:ext>
            </a:extLst>
          </p:cNvPr>
          <p:cNvSpPr/>
          <p:nvPr/>
        </p:nvSpPr>
        <p:spPr>
          <a:xfrm>
            <a:off x="5658682" y="1986285"/>
            <a:ext cx="4880852" cy="207417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">
            <a:extLst>
              <a:ext uri="{FF2B5EF4-FFF2-40B4-BE49-F238E27FC236}">
                <a16:creationId xmlns:a16="http://schemas.microsoft.com/office/drawing/2014/main" id="{66728F2A-5028-10F2-1D8A-204C0FB2829E}"/>
              </a:ext>
            </a:extLst>
          </p:cNvPr>
          <p:cNvSpPr/>
          <p:nvPr/>
        </p:nvSpPr>
        <p:spPr>
          <a:xfrm>
            <a:off x="5573540" y="4355561"/>
            <a:ext cx="5295455" cy="177217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标注 6">
            <a:extLst>
              <a:ext uri="{FF2B5EF4-FFF2-40B4-BE49-F238E27FC236}">
                <a16:creationId xmlns:a16="http://schemas.microsoft.com/office/drawing/2014/main" id="{0F0487EA-76B8-6216-0CEB-D91887F25865}"/>
              </a:ext>
            </a:extLst>
          </p:cNvPr>
          <p:cNvSpPr/>
          <p:nvPr/>
        </p:nvSpPr>
        <p:spPr>
          <a:xfrm>
            <a:off x="9647869" y="6306663"/>
            <a:ext cx="1471641" cy="334645"/>
          </a:xfrm>
          <a:prstGeom prst="wedgeRectCallout">
            <a:avLst>
              <a:gd name="adj1" fmla="val -32774"/>
              <a:gd name="adj2" fmla="val -8910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rgbClr val="FF0000"/>
                </a:solidFill>
              </a:rPr>
              <a:t>数据下载展示</a:t>
            </a:r>
          </a:p>
        </p:txBody>
      </p:sp>
      <p:sp>
        <p:nvSpPr>
          <p:cNvPr id="21" name="圆角矩形 1">
            <a:extLst>
              <a:ext uri="{FF2B5EF4-FFF2-40B4-BE49-F238E27FC236}">
                <a16:creationId xmlns:a16="http://schemas.microsoft.com/office/drawing/2014/main" id="{194EAFAD-8B04-41D9-D04E-D23E9CE55190}"/>
              </a:ext>
            </a:extLst>
          </p:cNvPr>
          <p:cNvSpPr/>
          <p:nvPr/>
        </p:nvSpPr>
        <p:spPr>
          <a:xfrm flipH="1">
            <a:off x="4244535" y="2138685"/>
            <a:ext cx="1098904" cy="40931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立方体 10">
            <a:extLst>
              <a:ext uri="{FF2B5EF4-FFF2-40B4-BE49-F238E27FC236}">
                <a16:creationId xmlns:a16="http://schemas.microsoft.com/office/drawing/2014/main" id="{94311F60-88F1-C84C-D5A9-A7413BF7EE7B}"/>
              </a:ext>
            </a:extLst>
          </p:cNvPr>
          <p:cNvSpPr/>
          <p:nvPr/>
        </p:nvSpPr>
        <p:spPr>
          <a:xfrm>
            <a:off x="335692" y="2661400"/>
            <a:ext cx="1827216" cy="1297794"/>
          </a:xfrm>
          <a:prstGeom prst="cube">
            <a:avLst/>
          </a:prstGeom>
          <a:solidFill>
            <a:srgbClr val="578FD5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系统功能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立方体 11">
            <a:extLst>
              <a:ext uri="{FF2B5EF4-FFF2-40B4-BE49-F238E27FC236}">
                <a16:creationId xmlns:a16="http://schemas.microsoft.com/office/drawing/2014/main" id="{878A3972-3DF8-321F-28F9-E66D0E4A6AAC}"/>
              </a:ext>
            </a:extLst>
          </p:cNvPr>
          <p:cNvSpPr/>
          <p:nvPr/>
        </p:nvSpPr>
        <p:spPr>
          <a:xfrm>
            <a:off x="335692" y="1313909"/>
            <a:ext cx="1827216" cy="1297794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系统功能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116364" y="282258"/>
            <a:ext cx="57621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en-US" altLang="zh-CN" sz="2800" b="1" kern="1800" spc="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02 </a:t>
            </a:r>
            <a:r>
              <a:rPr lang="zh-CN" altLang="en-US" sz="2800" b="1" kern="1800" spc="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项目</a:t>
            </a:r>
            <a:r>
              <a:rPr lang="zh-CN" altLang="en-US" sz="2800" b="1" kern="1800" spc="200" dirty="0">
                <a:solidFill>
                  <a:srgbClr val="0070C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成果</a:t>
            </a:r>
            <a:endParaRPr lang="zh-CN" altLang="en-US" sz="2800" b="1" kern="1800" spc="20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" name="立方体 6"/>
          <p:cNvSpPr/>
          <p:nvPr/>
        </p:nvSpPr>
        <p:spPr>
          <a:xfrm>
            <a:off x="335692" y="5366181"/>
            <a:ext cx="1827216" cy="1297794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系统功能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立方体 7"/>
          <p:cNvSpPr/>
          <p:nvPr/>
        </p:nvSpPr>
        <p:spPr>
          <a:xfrm>
            <a:off x="335692" y="4018690"/>
            <a:ext cx="1827216" cy="1297794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系统功能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DEB83D1-507C-628C-E57D-4CDD4114540C}"/>
              </a:ext>
            </a:extLst>
          </p:cNvPr>
          <p:cNvSpPr/>
          <p:nvPr/>
        </p:nvSpPr>
        <p:spPr>
          <a:xfrm>
            <a:off x="2297927" y="1041198"/>
            <a:ext cx="9787917" cy="662122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lnSpc>
                <a:spcPct val="100000"/>
              </a:lnSpc>
              <a:spcBef>
                <a:spcPts val="200"/>
              </a:spcBef>
            </a:pPr>
            <a:r>
              <a:rPr lang="zh-CN" altLang="en-US" sz="2400" b="1" kern="0" spc="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主机功能二：小程序噪音数据分析与查看</a:t>
            </a:r>
            <a:endParaRPr lang="zh-CN" altLang="en-US" sz="1600" kern="0" spc="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42F3B8-1B9B-BC0E-418F-45F4577453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" b="13914"/>
          <a:stretch/>
        </p:blipFill>
        <p:spPr>
          <a:xfrm>
            <a:off x="2683723" y="1900661"/>
            <a:ext cx="2472826" cy="47143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2CE2885-55FC-7B42-07FF-9F0355B692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7" b="7843"/>
          <a:stretch/>
        </p:blipFill>
        <p:spPr>
          <a:xfrm>
            <a:off x="5419245" y="1900661"/>
            <a:ext cx="2442699" cy="46879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D49BCA8-024D-B114-2CBA-4CE0D05B3CA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5" b="2168"/>
          <a:stretch/>
        </p:blipFill>
        <p:spPr>
          <a:xfrm>
            <a:off x="8124640" y="1900661"/>
            <a:ext cx="2276616" cy="47143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1537B25-835F-6D06-1F9D-92443B6A9341}"/>
              </a:ext>
            </a:extLst>
          </p:cNvPr>
          <p:cNvSpPr txBox="1"/>
          <p:nvPr/>
        </p:nvSpPr>
        <p:spPr>
          <a:xfrm>
            <a:off x="11500865" y="3240443"/>
            <a:ext cx="37688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</a:rPr>
              <a:t>小程序界面一览</a:t>
            </a:r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WFlNTRmOTdmYjVkZDAyMTgwNzcyMDNkMDYzNWJmNjIifQ=="/>
</p:tagLst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920</Words>
  <Application>Microsoft Office PowerPoint</Application>
  <PresentationFormat>宽屏</PresentationFormat>
  <Paragraphs>152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微软雅黑</vt:lpstr>
      <vt:lpstr>Arial</vt:lpstr>
      <vt:lpstr>Calibri</vt:lpstr>
      <vt:lpstr>Times New Roman</vt:lpstr>
      <vt:lpstr>Wingdings</vt:lpstr>
      <vt:lpstr>1_自定义设计方案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wangyujue</dc:creator>
  <cp:lastModifiedBy>添 蓝</cp:lastModifiedBy>
  <cp:revision>1634</cp:revision>
  <dcterms:created xsi:type="dcterms:W3CDTF">2018-07-02T02:03:00Z</dcterms:created>
  <dcterms:modified xsi:type="dcterms:W3CDTF">2023-11-02T09:01:47Z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2052-11.8.2.11739</vt:lpwstr>
  </property>
  <property fmtid="{D5CDD505-2E9C-101B-9397-08002B2CF9AE}" pid="3" name="ICV">
    <vt:lpwstr>438FF3753EB6449D9F06A06424197F25</vt:lpwstr>
  </property>
</Properties>
</file>